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96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8" r:id="rId13"/>
    <p:sldId id="290" r:id="rId14"/>
    <p:sldId id="267" r:id="rId15"/>
    <p:sldId id="269" r:id="rId16"/>
    <p:sldId id="270" r:id="rId17"/>
    <p:sldId id="297" r:id="rId18"/>
    <p:sldId id="292" r:id="rId19"/>
    <p:sldId id="291" r:id="rId20"/>
    <p:sldId id="276" r:id="rId21"/>
    <p:sldId id="278" r:id="rId22"/>
    <p:sldId id="280" r:id="rId23"/>
    <p:sldId id="282" r:id="rId24"/>
    <p:sldId id="284" r:id="rId25"/>
    <p:sldId id="285" r:id="rId26"/>
    <p:sldId id="294" r:id="rId27"/>
    <p:sldId id="288" r:id="rId28"/>
    <p:sldId id="286" r:id="rId29"/>
    <p:sldId id="293" r:id="rId30"/>
    <p:sldId id="28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F2CC"/>
    <a:srgbClr val="FF6600"/>
    <a:srgbClr val="055ED4"/>
    <a:srgbClr val="0005C0"/>
    <a:srgbClr val="F7D367"/>
    <a:srgbClr val="52CAB8"/>
    <a:srgbClr val="49BF64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7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92476-F432-4D10-BEAE-959234ED4877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76EC413-035D-4813-A23B-63F41E60B79E}">
      <dgm:prSet phldrT="[텍스트]" custT="1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합병증</a:t>
          </a:r>
        </a:p>
      </dgm:t>
    </dgm:pt>
    <dgm:pt modelId="{781825CB-3BE8-4A64-BEB5-686DC60546A2}" type="parTrans" cxnId="{4F4D15C6-783C-41CB-8B92-A419D9B91663}">
      <dgm:prSet/>
      <dgm:spPr/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5A16D80-1B88-4579-9A38-20280C63A060}" type="sibTrans" cxnId="{4F4D15C6-783C-41CB-8B92-A419D9B91663}">
      <dgm:prSet/>
      <dgm:spPr/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00670C5-D655-42FC-9EDF-85A9B1569E7C}">
      <dgm:prSet phldrT="[텍스트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당뇨병</a:t>
          </a:r>
        </a:p>
      </dgm:t>
    </dgm:pt>
    <dgm:pt modelId="{486BE4C9-C7B5-41E0-9521-F3629AEBA1F2}" type="parTrans" cxnId="{58B33C96-8502-4065-BA35-8A120BBA5A1B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6DDCD0E-4C15-4984-A6CF-4A13131D8623}" type="sibTrans" cxnId="{58B33C96-8502-4065-BA35-8A120BBA5A1B}">
      <dgm:prSet/>
      <dgm:spPr/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FE40D02A-A579-4B7C-98A9-A78F770274C3}">
      <dgm:prSet phldrT="[텍스트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고지혈증</a:t>
          </a:r>
        </a:p>
      </dgm:t>
    </dgm:pt>
    <dgm:pt modelId="{6EA26184-5C8E-4C37-853C-EA6135112B27}" type="parTrans" cxnId="{5AECD71B-7ABB-427F-B07A-2950188F3E37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09B994B-B0FF-485E-AFA5-5A655B6E7181}" type="sibTrans" cxnId="{5AECD71B-7ABB-427F-B07A-2950188F3E37}">
      <dgm:prSet/>
      <dgm:spPr/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AE21D46-D9E3-4B75-915A-CD9CC183E113}">
      <dgm:prSet phldrT="[텍스트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관절염</a:t>
          </a:r>
        </a:p>
      </dgm:t>
    </dgm:pt>
    <dgm:pt modelId="{5AA92045-DEBC-4BE2-BCC3-C3DBE49149C8}" type="parTrans" cxnId="{DD8DA891-18CB-4A8A-8E7E-7D1B1D4DA463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584A64C-A790-4DB8-8B87-7E513F755948}" type="sibTrans" cxnId="{DD8DA891-18CB-4A8A-8E7E-7D1B1D4DA463}">
      <dgm:prSet/>
      <dgm:spPr/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75B45A26-B640-4969-B05E-20555342906A}">
      <dgm:prSet custT="1"/>
      <dgm:spPr>
        <a:solidFill>
          <a:schemeClr val="accent4"/>
        </a:solidFill>
      </dgm:spPr>
      <dgm:t>
        <a:bodyPr/>
        <a:lstStyle/>
        <a:p>
          <a:pPr latinLnBrk="1"/>
          <a:r>
            <a: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정신건강 악화</a:t>
          </a:r>
        </a:p>
      </dgm:t>
    </dgm:pt>
    <dgm:pt modelId="{5D1F61D5-306E-4189-AF1E-F6C29BE84E98}" type="parTrans" cxnId="{81791D9A-063E-4729-8336-8D416D4FA8E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2AB76D5-7E69-4D25-82D9-B7C3EE219DE4}" type="sibTrans" cxnId="{81791D9A-063E-4729-8336-8D416D4FA8E9}">
      <dgm:prSet/>
      <dgm:spPr/>
      <dgm:t>
        <a:bodyPr/>
        <a:lstStyle/>
        <a:p>
          <a:pPr latinLnBrk="1"/>
          <a:endParaRPr lang="ko-KR" altLang="en-US" sz="1000">
            <a:solidFill>
              <a:schemeClr val="accent2"/>
            </a:solidFill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C5E6369-0B9A-48F9-8CDF-74B3D01BE54D}" type="pres">
      <dgm:prSet presAssocID="{36292476-F432-4D10-BEAE-959234ED487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427501-BC05-4E88-9A4D-7732EC6B35C7}" type="pres">
      <dgm:prSet presAssocID="{576EC413-035D-4813-A23B-63F41E60B79E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CA591928-2D71-442D-AC68-07FF829EACD0}" type="pres">
      <dgm:prSet presAssocID="{486BE4C9-C7B5-41E0-9521-F3629AEBA1F2}" presName="parTrans" presStyleLbl="bg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7E6D9BAE-CAA9-4BC9-A782-DD75CDE832D9}" type="pres">
      <dgm:prSet presAssocID="{400670C5-D655-42FC-9EDF-85A9B1569E7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4C30F9-ED75-45B8-AD85-7C114D2D9D91}" type="pres">
      <dgm:prSet presAssocID="{6EA26184-5C8E-4C37-853C-EA6135112B27}" presName="parTrans" presStyleLbl="bg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D8DAA92A-832A-45E2-9845-444807111D2D}" type="pres">
      <dgm:prSet presAssocID="{FE40D02A-A579-4B7C-98A9-A78F770274C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CB2AC2-D1B1-48DC-BF1F-DA0305F609FB}" type="pres">
      <dgm:prSet presAssocID="{5AA92045-DEBC-4BE2-BCC3-C3DBE49149C8}" presName="parTrans" presStyleLbl="bg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ADE984A-49B0-4A2E-BC81-177699C2F383}" type="pres">
      <dgm:prSet presAssocID="{3AE21D46-D9E3-4B75-915A-CD9CC183E1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BEE65D-901D-48E2-BBCB-9FC952FAAA6B}" type="pres">
      <dgm:prSet presAssocID="{5D1F61D5-306E-4189-AF1E-F6C29BE84E98}" presName="parTrans" presStyleLbl="bg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D48621C5-DE4A-46E3-9E93-FC14E97E7FE4}" type="pres">
      <dgm:prSet presAssocID="{75B45A26-B640-4969-B05E-20555342906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CEFF91B-76D0-4916-A17D-E4BA41D81BFB}" type="presOf" srcId="{400670C5-D655-42FC-9EDF-85A9B1569E7C}" destId="{7E6D9BAE-CAA9-4BC9-A782-DD75CDE832D9}" srcOrd="0" destOrd="0" presId="urn:microsoft.com/office/officeart/2005/8/layout/radial4"/>
    <dgm:cxn modelId="{4F4D15C6-783C-41CB-8B92-A419D9B91663}" srcId="{36292476-F432-4D10-BEAE-959234ED4877}" destId="{576EC413-035D-4813-A23B-63F41E60B79E}" srcOrd="0" destOrd="0" parTransId="{781825CB-3BE8-4A64-BEB5-686DC60546A2}" sibTransId="{A5A16D80-1B88-4579-9A38-20280C63A060}"/>
    <dgm:cxn modelId="{A5C04764-2D70-4D8A-9807-98995DB2F885}" type="presOf" srcId="{576EC413-035D-4813-A23B-63F41E60B79E}" destId="{14427501-BC05-4E88-9A4D-7732EC6B35C7}" srcOrd="0" destOrd="0" presId="urn:microsoft.com/office/officeart/2005/8/layout/radial4"/>
    <dgm:cxn modelId="{6B883D64-0465-46F7-B474-0EB5F2B92D62}" type="presOf" srcId="{486BE4C9-C7B5-41E0-9521-F3629AEBA1F2}" destId="{CA591928-2D71-442D-AC68-07FF829EACD0}" srcOrd="0" destOrd="0" presId="urn:microsoft.com/office/officeart/2005/8/layout/radial4"/>
    <dgm:cxn modelId="{A294D496-23C5-453E-8128-95023E41D0B9}" type="presOf" srcId="{5AA92045-DEBC-4BE2-BCC3-C3DBE49149C8}" destId="{70CB2AC2-D1B1-48DC-BF1F-DA0305F609FB}" srcOrd="0" destOrd="0" presId="urn:microsoft.com/office/officeart/2005/8/layout/radial4"/>
    <dgm:cxn modelId="{AFB0ACF2-44A2-43EB-BF3B-C156DADF6B9E}" type="presOf" srcId="{3AE21D46-D9E3-4B75-915A-CD9CC183E113}" destId="{BADE984A-49B0-4A2E-BC81-177699C2F383}" srcOrd="0" destOrd="0" presId="urn:microsoft.com/office/officeart/2005/8/layout/radial4"/>
    <dgm:cxn modelId="{F311E2F0-576C-47A6-96A5-40CCFA87F2E9}" type="presOf" srcId="{75B45A26-B640-4969-B05E-20555342906A}" destId="{D48621C5-DE4A-46E3-9E93-FC14E97E7FE4}" srcOrd="0" destOrd="0" presId="urn:microsoft.com/office/officeart/2005/8/layout/radial4"/>
    <dgm:cxn modelId="{81791D9A-063E-4729-8336-8D416D4FA8E9}" srcId="{576EC413-035D-4813-A23B-63F41E60B79E}" destId="{75B45A26-B640-4969-B05E-20555342906A}" srcOrd="3" destOrd="0" parTransId="{5D1F61D5-306E-4189-AF1E-F6C29BE84E98}" sibTransId="{22AB76D5-7E69-4D25-82D9-B7C3EE219DE4}"/>
    <dgm:cxn modelId="{D50FDD56-3895-48C7-AE13-C0B5E3C1B95A}" type="presOf" srcId="{FE40D02A-A579-4B7C-98A9-A78F770274C3}" destId="{D8DAA92A-832A-45E2-9845-444807111D2D}" srcOrd="0" destOrd="0" presId="urn:microsoft.com/office/officeart/2005/8/layout/radial4"/>
    <dgm:cxn modelId="{DD8DA891-18CB-4A8A-8E7E-7D1B1D4DA463}" srcId="{576EC413-035D-4813-A23B-63F41E60B79E}" destId="{3AE21D46-D9E3-4B75-915A-CD9CC183E113}" srcOrd="2" destOrd="0" parTransId="{5AA92045-DEBC-4BE2-BCC3-C3DBE49149C8}" sibTransId="{4584A64C-A790-4DB8-8B87-7E513F755948}"/>
    <dgm:cxn modelId="{34851377-2FA5-458D-BFA6-E29FF93C27D0}" type="presOf" srcId="{5D1F61D5-306E-4189-AF1E-F6C29BE84E98}" destId="{3ABEE65D-901D-48E2-BBCB-9FC952FAAA6B}" srcOrd="0" destOrd="0" presId="urn:microsoft.com/office/officeart/2005/8/layout/radial4"/>
    <dgm:cxn modelId="{AE734EAE-729A-4F71-A7D2-72BA2FD6E145}" type="presOf" srcId="{36292476-F432-4D10-BEAE-959234ED4877}" destId="{9C5E6369-0B9A-48F9-8CDF-74B3D01BE54D}" srcOrd="0" destOrd="0" presId="urn:microsoft.com/office/officeart/2005/8/layout/radial4"/>
    <dgm:cxn modelId="{0C68DD6F-56EE-4DD5-A197-0D16F45E7D2F}" type="presOf" srcId="{6EA26184-5C8E-4C37-853C-EA6135112B27}" destId="{464C30F9-ED75-45B8-AD85-7C114D2D9D91}" srcOrd="0" destOrd="0" presId="urn:microsoft.com/office/officeart/2005/8/layout/radial4"/>
    <dgm:cxn modelId="{5AECD71B-7ABB-427F-B07A-2950188F3E37}" srcId="{576EC413-035D-4813-A23B-63F41E60B79E}" destId="{FE40D02A-A579-4B7C-98A9-A78F770274C3}" srcOrd="1" destOrd="0" parTransId="{6EA26184-5C8E-4C37-853C-EA6135112B27}" sibTransId="{909B994B-B0FF-485E-AFA5-5A655B6E7181}"/>
    <dgm:cxn modelId="{58B33C96-8502-4065-BA35-8A120BBA5A1B}" srcId="{576EC413-035D-4813-A23B-63F41E60B79E}" destId="{400670C5-D655-42FC-9EDF-85A9B1569E7C}" srcOrd="0" destOrd="0" parTransId="{486BE4C9-C7B5-41E0-9521-F3629AEBA1F2}" sibTransId="{46DDCD0E-4C15-4984-A6CF-4A13131D8623}"/>
    <dgm:cxn modelId="{D2E27DF7-2D57-4261-9A9B-D264C25A981B}" type="presParOf" srcId="{9C5E6369-0B9A-48F9-8CDF-74B3D01BE54D}" destId="{14427501-BC05-4E88-9A4D-7732EC6B35C7}" srcOrd="0" destOrd="0" presId="urn:microsoft.com/office/officeart/2005/8/layout/radial4"/>
    <dgm:cxn modelId="{C8B434E1-5341-41D0-B5AF-A2D9305286C0}" type="presParOf" srcId="{9C5E6369-0B9A-48F9-8CDF-74B3D01BE54D}" destId="{CA591928-2D71-442D-AC68-07FF829EACD0}" srcOrd="1" destOrd="0" presId="urn:microsoft.com/office/officeart/2005/8/layout/radial4"/>
    <dgm:cxn modelId="{7C2647D9-48E4-410F-9F4F-3D1E703ED7B7}" type="presParOf" srcId="{9C5E6369-0B9A-48F9-8CDF-74B3D01BE54D}" destId="{7E6D9BAE-CAA9-4BC9-A782-DD75CDE832D9}" srcOrd="2" destOrd="0" presId="urn:microsoft.com/office/officeart/2005/8/layout/radial4"/>
    <dgm:cxn modelId="{1E084CA4-B6FF-4755-AB6C-36DB1F31EEE8}" type="presParOf" srcId="{9C5E6369-0B9A-48F9-8CDF-74B3D01BE54D}" destId="{464C30F9-ED75-45B8-AD85-7C114D2D9D91}" srcOrd="3" destOrd="0" presId="urn:microsoft.com/office/officeart/2005/8/layout/radial4"/>
    <dgm:cxn modelId="{C408F01B-5DC9-499D-9273-D093AD83F481}" type="presParOf" srcId="{9C5E6369-0B9A-48F9-8CDF-74B3D01BE54D}" destId="{D8DAA92A-832A-45E2-9845-444807111D2D}" srcOrd="4" destOrd="0" presId="urn:microsoft.com/office/officeart/2005/8/layout/radial4"/>
    <dgm:cxn modelId="{8255017B-CBB7-4FF0-8F13-46FDB2D8ED5B}" type="presParOf" srcId="{9C5E6369-0B9A-48F9-8CDF-74B3D01BE54D}" destId="{70CB2AC2-D1B1-48DC-BF1F-DA0305F609FB}" srcOrd="5" destOrd="0" presId="urn:microsoft.com/office/officeart/2005/8/layout/radial4"/>
    <dgm:cxn modelId="{A3B27B98-3641-410A-A232-7EA2521E72B0}" type="presParOf" srcId="{9C5E6369-0B9A-48F9-8CDF-74B3D01BE54D}" destId="{BADE984A-49B0-4A2E-BC81-177699C2F383}" srcOrd="6" destOrd="0" presId="urn:microsoft.com/office/officeart/2005/8/layout/radial4"/>
    <dgm:cxn modelId="{FB20CFF4-6C52-43FA-A68A-78BC98DA9F83}" type="presParOf" srcId="{9C5E6369-0B9A-48F9-8CDF-74B3D01BE54D}" destId="{3ABEE65D-901D-48E2-BBCB-9FC952FAAA6B}" srcOrd="7" destOrd="0" presId="urn:microsoft.com/office/officeart/2005/8/layout/radial4"/>
    <dgm:cxn modelId="{F4FA78AE-8BD8-4F68-B4E0-78CD2B8345CC}" type="presParOf" srcId="{9C5E6369-0B9A-48F9-8CDF-74B3D01BE54D}" destId="{D48621C5-DE4A-46E3-9E93-FC14E97E7FE4}" srcOrd="8" destOrd="0" presId="urn:microsoft.com/office/officeart/2005/8/layout/radial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40072-C222-4211-B6C9-090BEC99581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8C519E-040E-4709-ABE0-FC94F68B6394}">
      <dgm:prSet phldrT="[텍스트]" custT="1"/>
      <dgm:spPr/>
      <dgm:t>
        <a:bodyPr/>
        <a:lstStyle/>
        <a:p>
          <a:pPr latinLnBrk="1"/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가족 콘텐츠 확장 및 개선</a:t>
          </a:r>
        </a:p>
      </dgm:t>
    </dgm:pt>
    <dgm:pt modelId="{00B98628-6127-41DF-82CA-BD33EEF6D1A9}" type="parTrans" cxnId="{F8F47244-67CD-48C5-A525-1BFD81C58D23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C2CC57C9-F360-46BD-9056-4384E55949C1}" type="sibTrans" cxnId="{F8F47244-67CD-48C5-A525-1BFD81C58D23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4DD29B0-F41D-4C64-8DB0-12D1FC73F681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가족과 함께 일일 미션 시스템</a:t>
          </a:r>
          <a:r>
            <a: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가족 체험 장소 추천</a:t>
          </a:r>
        </a:p>
      </dgm:t>
    </dgm:pt>
    <dgm:pt modelId="{4E497221-AC82-4DB7-BB1E-9D1A123AA299}" type="parTrans" cxnId="{1B2D8B49-2833-4538-BE2C-EF239DA7C4C1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FCF4347-119B-4720-A277-44ED1F0ABB11}" type="sibTrans" cxnId="{1B2D8B49-2833-4538-BE2C-EF239DA7C4C1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07F27BE9-1911-4C0C-9E33-8CA2365A79FD}">
      <dgm:prSet phldrT="[텍스트]" custT="1"/>
      <dgm:spPr>
        <a:solidFill>
          <a:schemeClr val="accent6"/>
        </a:solidFill>
      </dgm:spPr>
      <dgm:t>
        <a:bodyPr/>
        <a:lstStyle/>
        <a:p>
          <a:pPr latinLnBrk="1"/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커뮤니티 시스템 확장</a:t>
          </a:r>
        </a:p>
      </dgm:t>
    </dgm:pt>
    <dgm:pt modelId="{F7DA3F72-9CAB-4454-8780-4638CEAEEC68}" type="parTrans" cxnId="{A1565476-D0D8-42A2-95E9-21F92F11AC6D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BEC5341-9556-4547-B86B-06B2FB076173}" type="sibTrans" cxnId="{A1565476-D0D8-42A2-95E9-21F92F11AC6D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CD2D38D-9F05-409D-A81A-F7A5F569F77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커뮤니티 주간 챌린지 시스템 등</a:t>
          </a:r>
        </a:p>
      </dgm:t>
    </dgm:pt>
    <dgm:pt modelId="{ED53C9F8-9521-407D-9A27-8991DC8B5E37}" type="parTrans" cxnId="{AFA79613-81F5-4A11-9685-B617246E444E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7C49631-A641-4E2C-AB91-9C04AE2C0260}" type="sibTrans" cxnId="{AFA79613-81F5-4A11-9685-B617246E444E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A9FE058-264D-4E32-A990-47BCC22DD7BD}">
      <dgm:prSet custT="1"/>
      <dgm:spPr/>
      <dgm:t>
        <a:bodyPr/>
        <a:lstStyle/>
        <a:p>
          <a:pPr latinLnBrk="1"/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공지</a:t>
          </a:r>
          <a:r>
            <a:rPr lang="en-US" altLang="ko-KR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&amp;</a:t>
          </a:r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게시판 시스템</a:t>
          </a:r>
        </a:p>
      </dgm:t>
    </dgm:pt>
    <dgm:pt modelId="{B1323E83-A1EB-43DE-98C1-1EAAD325A614}" type="sibTrans" cxnId="{7CDA4F57-0818-446B-BA40-5F4D8DD90C4B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2093128-DE27-4CD9-A406-D38FAC0F6749}" type="parTrans" cxnId="{7CDA4F57-0818-446B-BA40-5F4D8DD90C4B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02CC374E-47FE-40E3-9D26-9970065FB351}">
      <dgm:prSet custT="1"/>
      <dgm:spPr/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사용자와의 소통을 통한 피드백 및 업데이트</a:t>
          </a:r>
        </a:p>
      </dgm:t>
    </dgm:pt>
    <dgm:pt modelId="{C1E55A1B-97DC-4B28-BA9C-7BCE9CDCF5E9}" type="parTrans" cxnId="{BB4CB108-74D9-49D8-9062-3E8770AB7DF9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0BD83D3-D494-4244-AFE0-F2B2CE9109E7}" type="sibTrans" cxnId="{BB4CB108-74D9-49D8-9062-3E8770AB7DF9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DAF49DB-62A8-484A-B6D6-7ACA3A511C97}" type="pres">
      <dgm:prSet presAssocID="{84240072-C222-4211-B6C9-090BEC99581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5988D2-8524-47D3-ABE4-E2B15002DC35}" type="pres">
      <dgm:prSet presAssocID="{2A8C519E-040E-4709-ABE0-FC94F68B6394}" presName="parentText" presStyleLbl="node1" presStyleIdx="0" presStyleCnt="3" custLinFactNeighborX="481" custLinFactNeighborY="-1515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FE1B1E-9BEB-47AC-A607-E18096C6C276}" type="pres">
      <dgm:prSet presAssocID="{2A8C519E-040E-4709-ABE0-FC94F68B6394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A7C307-1911-4F1C-9A90-136993F9D6DC}" type="pres">
      <dgm:prSet presAssocID="{07F27BE9-1911-4C0C-9E33-8CA2365A79F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209D7F-A0E4-4AED-B904-F9F0F8055E09}" type="pres">
      <dgm:prSet presAssocID="{07F27BE9-1911-4C0C-9E33-8CA2365A79F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1D721D-E1E7-4B42-B18D-CAE7558CF428}" type="pres">
      <dgm:prSet presAssocID="{9A9FE058-264D-4E32-A990-47BCC22DD7B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FA0DC8-6FE6-49E7-8D67-8F6F51AC9A1C}" type="pres">
      <dgm:prSet presAssocID="{9A9FE058-264D-4E32-A990-47BCC22DD7BD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F47244-67CD-48C5-A525-1BFD81C58D23}" srcId="{84240072-C222-4211-B6C9-090BEC995819}" destId="{2A8C519E-040E-4709-ABE0-FC94F68B6394}" srcOrd="0" destOrd="0" parTransId="{00B98628-6127-41DF-82CA-BD33EEF6D1A9}" sibTransId="{C2CC57C9-F360-46BD-9056-4384E55949C1}"/>
    <dgm:cxn modelId="{7D14A577-7D4A-409C-99B8-FAEDB75BD809}" type="presOf" srcId="{6CD2D38D-9F05-409D-A81A-F7A5F569F775}" destId="{5A209D7F-A0E4-4AED-B904-F9F0F8055E09}" srcOrd="0" destOrd="0" presId="urn:microsoft.com/office/officeart/2005/8/layout/vList2"/>
    <dgm:cxn modelId="{005D74E7-A830-4615-9D63-90E708ED00FB}" type="presOf" srcId="{9A9FE058-264D-4E32-A990-47BCC22DD7BD}" destId="{F01D721D-E1E7-4B42-B18D-CAE7558CF428}" srcOrd="0" destOrd="0" presId="urn:microsoft.com/office/officeart/2005/8/layout/vList2"/>
    <dgm:cxn modelId="{526280EE-E669-451B-89BA-58DA9877E9EE}" type="presOf" srcId="{64DD29B0-F41D-4C64-8DB0-12D1FC73F681}" destId="{E3FE1B1E-9BEB-47AC-A607-E18096C6C276}" srcOrd="0" destOrd="0" presId="urn:microsoft.com/office/officeart/2005/8/layout/vList2"/>
    <dgm:cxn modelId="{BB4CB108-74D9-49D8-9062-3E8770AB7DF9}" srcId="{9A9FE058-264D-4E32-A990-47BCC22DD7BD}" destId="{02CC374E-47FE-40E3-9D26-9970065FB351}" srcOrd="0" destOrd="0" parTransId="{C1E55A1B-97DC-4B28-BA9C-7BCE9CDCF5E9}" sibTransId="{40BD83D3-D494-4244-AFE0-F2B2CE9109E7}"/>
    <dgm:cxn modelId="{E932F3BB-CA93-4EA3-BE50-B0A3368FFC4B}" type="presOf" srcId="{02CC374E-47FE-40E3-9D26-9970065FB351}" destId="{51FA0DC8-6FE6-49E7-8D67-8F6F51AC9A1C}" srcOrd="0" destOrd="0" presId="urn:microsoft.com/office/officeart/2005/8/layout/vList2"/>
    <dgm:cxn modelId="{C71F6038-BB12-44CF-A1C1-99997331F80C}" type="presOf" srcId="{07F27BE9-1911-4C0C-9E33-8CA2365A79FD}" destId="{31A7C307-1911-4F1C-9A90-136993F9D6DC}" srcOrd="0" destOrd="0" presId="urn:microsoft.com/office/officeart/2005/8/layout/vList2"/>
    <dgm:cxn modelId="{AFA79613-81F5-4A11-9685-B617246E444E}" srcId="{07F27BE9-1911-4C0C-9E33-8CA2365A79FD}" destId="{6CD2D38D-9F05-409D-A81A-F7A5F569F775}" srcOrd="0" destOrd="0" parTransId="{ED53C9F8-9521-407D-9A27-8991DC8B5E37}" sibTransId="{37C49631-A641-4E2C-AB91-9C04AE2C0260}"/>
    <dgm:cxn modelId="{285B2A6C-E7E0-4E8A-98D9-970026DD4136}" type="presOf" srcId="{84240072-C222-4211-B6C9-090BEC995819}" destId="{ADAF49DB-62A8-484A-B6D6-7ACA3A511C97}" srcOrd="0" destOrd="0" presId="urn:microsoft.com/office/officeart/2005/8/layout/vList2"/>
    <dgm:cxn modelId="{228B0028-4BC6-4FB7-8B09-8D1E516EBFB6}" type="presOf" srcId="{2A8C519E-040E-4709-ABE0-FC94F68B6394}" destId="{2E5988D2-8524-47D3-ABE4-E2B15002DC35}" srcOrd="0" destOrd="0" presId="urn:microsoft.com/office/officeart/2005/8/layout/vList2"/>
    <dgm:cxn modelId="{A1565476-D0D8-42A2-95E9-21F92F11AC6D}" srcId="{84240072-C222-4211-B6C9-090BEC995819}" destId="{07F27BE9-1911-4C0C-9E33-8CA2365A79FD}" srcOrd="1" destOrd="0" parTransId="{F7DA3F72-9CAB-4454-8780-4638CEAEEC68}" sibTransId="{5BEC5341-9556-4547-B86B-06B2FB076173}"/>
    <dgm:cxn modelId="{7CDA4F57-0818-446B-BA40-5F4D8DD90C4B}" srcId="{84240072-C222-4211-B6C9-090BEC995819}" destId="{9A9FE058-264D-4E32-A990-47BCC22DD7BD}" srcOrd="2" destOrd="0" parTransId="{22093128-DE27-4CD9-A406-D38FAC0F6749}" sibTransId="{B1323E83-A1EB-43DE-98C1-1EAAD325A614}"/>
    <dgm:cxn modelId="{1B2D8B49-2833-4538-BE2C-EF239DA7C4C1}" srcId="{2A8C519E-040E-4709-ABE0-FC94F68B6394}" destId="{64DD29B0-F41D-4C64-8DB0-12D1FC73F681}" srcOrd="0" destOrd="0" parTransId="{4E497221-AC82-4DB7-BB1E-9D1A123AA299}" sibTransId="{9FCF4347-119B-4720-A277-44ED1F0ABB11}"/>
    <dgm:cxn modelId="{4C235404-8E11-4825-B90A-B6BCAEE89EC3}" type="presParOf" srcId="{ADAF49DB-62A8-484A-B6D6-7ACA3A511C97}" destId="{2E5988D2-8524-47D3-ABE4-E2B15002DC35}" srcOrd="0" destOrd="0" presId="urn:microsoft.com/office/officeart/2005/8/layout/vList2"/>
    <dgm:cxn modelId="{2307BCF8-BC8F-49FD-AA4A-D08096ECF9F1}" type="presParOf" srcId="{ADAF49DB-62A8-484A-B6D6-7ACA3A511C97}" destId="{E3FE1B1E-9BEB-47AC-A607-E18096C6C276}" srcOrd="1" destOrd="0" presId="urn:microsoft.com/office/officeart/2005/8/layout/vList2"/>
    <dgm:cxn modelId="{874F0DCD-586C-455B-8E46-AA9B6DF30ED2}" type="presParOf" srcId="{ADAF49DB-62A8-484A-B6D6-7ACA3A511C97}" destId="{31A7C307-1911-4F1C-9A90-136993F9D6DC}" srcOrd="2" destOrd="0" presId="urn:microsoft.com/office/officeart/2005/8/layout/vList2"/>
    <dgm:cxn modelId="{1CBB3CCE-8FC9-4530-B4F0-671F9906BDC2}" type="presParOf" srcId="{ADAF49DB-62A8-484A-B6D6-7ACA3A511C97}" destId="{5A209D7F-A0E4-4AED-B904-F9F0F8055E09}" srcOrd="3" destOrd="0" presId="urn:microsoft.com/office/officeart/2005/8/layout/vList2"/>
    <dgm:cxn modelId="{EED9AE3F-2ACF-409A-BC4F-0D55E87260D4}" type="presParOf" srcId="{ADAF49DB-62A8-484A-B6D6-7ACA3A511C97}" destId="{F01D721D-E1E7-4B42-B18D-CAE7558CF428}" srcOrd="4" destOrd="0" presId="urn:microsoft.com/office/officeart/2005/8/layout/vList2"/>
    <dgm:cxn modelId="{63B90ED5-4F4F-446F-9365-6BA27BD34256}" type="presParOf" srcId="{ADAF49DB-62A8-484A-B6D6-7ACA3A511C97}" destId="{51FA0DC8-6FE6-49E7-8D67-8F6F51AC9A1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240072-C222-4211-B6C9-090BEC99581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8C519E-040E-4709-ABE0-FC94F68B6394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UX/UI </a:t>
          </a:r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개선</a:t>
          </a:r>
        </a:p>
      </dgm:t>
    </dgm:pt>
    <dgm:pt modelId="{00B98628-6127-41DF-82CA-BD33EEF6D1A9}" type="parTrans" cxnId="{F8F47244-67CD-48C5-A525-1BFD81C58D23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C2CC57C9-F360-46BD-9056-4384E55949C1}" type="sibTrans" cxnId="{F8F47244-67CD-48C5-A525-1BFD81C58D23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4DD29B0-F41D-4C64-8DB0-12D1FC73F681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기존 </a:t>
          </a:r>
          <a:r>
            <a: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UX/UI</a:t>
          </a:r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를 사용자들의 의견에 따라 수정 및 개선</a:t>
          </a:r>
        </a:p>
      </dgm:t>
    </dgm:pt>
    <dgm:pt modelId="{4E497221-AC82-4DB7-BB1E-9D1A123AA299}" type="parTrans" cxnId="{1B2D8B49-2833-4538-BE2C-EF239DA7C4C1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FCF4347-119B-4720-A277-44ED1F0ABB11}" type="sibTrans" cxnId="{1B2D8B49-2833-4538-BE2C-EF239DA7C4C1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07F27BE9-1911-4C0C-9E33-8CA2365A79FD}">
      <dgm:prSet phldrT="[텍스트]" custT="1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식단 및 영양 시스템 추가 및 개선</a:t>
          </a:r>
        </a:p>
      </dgm:t>
    </dgm:pt>
    <dgm:pt modelId="{F7DA3F72-9CAB-4454-8780-4638CEAEEC68}" type="parTrans" cxnId="{A1565476-D0D8-42A2-95E9-21F92F11AC6D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5BEC5341-9556-4547-B86B-06B2FB076173}" type="sibTrans" cxnId="{A1565476-D0D8-42A2-95E9-21F92F11AC6D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CD2D38D-9F05-409D-A81A-F7A5F569F775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사용자의 식단 칼로리를 분석 후 계산</a:t>
          </a:r>
        </a:p>
      </dgm:t>
    </dgm:pt>
    <dgm:pt modelId="{ED53C9F8-9521-407D-9A27-8991DC8B5E37}" type="parTrans" cxnId="{AFA79613-81F5-4A11-9685-B617246E444E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7C49631-A641-4E2C-AB91-9C04AE2C0260}" type="sibTrans" cxnId="{AFA79613-81F5-4A11-9685-B617246E444E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9A9FE058-264D-4E32-A990-47BCC22DD7BD}">
      <dgm:prSet custT="1"/>
      <dgm:spPr>
        <a:solidFill>
          <a:srgbClr val="FF99CC"/>
        </a:solidFill>
      </dgm:spPr>
      <dgm:t>
        <a:bodyPr/>
        <a:lstStyle/>
        <a:p>
          <a:pPr latinLnBrk="1"/>
          <a:r>
            <a: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건강 정보 시스템 개선</a:t>
          </a:r>
        </a:p>
      </dgm:t>
    </dgm:pt>
    <dgm:pt modelId="{B1323E83-A1EB-43DE-98C1-1EAAD325A614}" type="sibTrans" cxnId="{7CDA4F57-0818-446B-BA40-5F4D8DD90C4B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2093128-DE27-4CD9-A406-D38FAC0F6749}" type="parTrans" cxnId="{7CDA4F57-0818-446B-BA40-5F4D8DD90C4B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02CC374E-47FE-40E3-9D26-9970065FB351}">
      <dgm:prSet custT="1"/>
      <dgm:spPr/>
      <dgm:t>
        <a:bodyPr/>
        <a:lstStyle/>
        <a:p>
          <a:pPr latinLnBrk="1"/>
          <a:r>
            <a: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rPr>
            <a:t>발달과 건강 상태를 정확히 파악할 수 있도록 개선</a:t>
          </a:r>
        </a:p>
      </dgm:t>
    </dgm:pt>
    <dgm:pt modelId="{C1E55A1B-97DC-4B28-BA9C-7BCE9CDCF5E9}" type="parTrans" cxnId="{BB4CB108-74D9-49D8-9062-3E8770AB7DF9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0BD83D3-D494-4244-AFE0-F2B2CE9109E7}" type="sibTrans" cxnId="{BB4CB108-74D9-49D8-9062-3E8770AB7DF9}">
      <dgm:prSet/>
      <dgm:spPr/>
      <dgm:t>
        <a:bodyPr/>
        <a:lstStyle/>
        <a:p>
          <a:pPr latinLnBrk="1"/>
          <a:endParaRPr lang="ko-KR" altLang="en-US" sz="2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ADAF49DB-62A8-484A-B6D6-7ACA3A511C97}" type="pres">
      <dgm:prSet presAssocID="{84240072-C222-4211-B6C9-090BEC99581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5988D2-8524-47D3-ABE4-E2B15002DC35}" type="pres">
      <dgm:prSet presAssocID="{2A8C519E-040E-4709-ABE0-FC94F68B639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FE1B1E-9BEB-47AC-A607-E18096C6C276}" type="pres">
      <dgm:prSet presAssocID="{2A8C519E-040E-4709-ABE0-FC94F68B6394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A7C307-1911-4F1C-9A90-136993F9D6DC}" type="pres">
      <dgm:prSet presAssocID="{07F27BE9-1911-4C0C-9E33-8CA2365A79F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209D7F-A0E4-4AED-B904-F9F0F8055E09}" type="pres">
      <dgm:prSet presAssocID="{07F27BE9-1911-4C0C-9E33-8CA2365A79F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1D721D-E1E7-4B42-B18D-CAE7558CF428}" type="pres">
      <dgm:prSet presAssocID="{9A9FE058-264D-4E32-A990-47BCC22DD7B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FA0DC8-6FE6-49E7-8D67-8F6F51AC9A1C}" type="pres">
      <dgm:prSet presAssocID="{9A9FE058-264D-4E32-A990-47BCC22DD7BD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F47244-67CD-48C5-A525-1BFD81C58D23}" srcId="{84240072-C222-4211-B6C9-090BEC995819}" destId="{2A8C519E-040E-4709-ABE0-FC94F68B6394}" srcOrd="0" destOrd="0" parTransId="{00B98628-6127-41DF-82CA-BD33EEF6D1A9}" sibTransId="{C2CC57C9-F360-46BD-9056-4384E55949C1}"/>
    <dgm:cxn modelId="{7D14A577-7D4A-409C-99B8-FAEDB75BD809}" type="presOf" srcId="{6CD2D38D-9F05-409D-A81A-F7A5F569F775}" destId="{5A209D7F-A0E4-4AED-B904-F9F0F8055E09}" srcOrd="0" destOrd="0" presId="urn:microsoft.com/office/officeart/2005/8/layout/vList2"/>
    <dgm:cxn modelId="{005D74E7-A830-4615-9D63-90E708ED00FB}" type="presOf" srcId="{9A9FE058-264D-4E32-A990-47BCC22DD7BD}" destId="{F01D721D-E1E7-4B42-B18D-CAE7558CF428}" srcOrd="0" destOrd="0" presId="urn:microsoft.com/office/officeart/2005/8/layout/vList2"/>
    <dgm:cxn modelId="{526280EE-E669-451B-89BA-58DA9877E9EE}" type="presOf" srcId="{64DD29B0-F41D-4C64-8DB0-12D1FC73F681}" destId="{E3FE1B1E-9BEB-47AC-A607-E18096C6C276}" srcOrd="0" destOrd="0" presId="urn:microsoft.com/office/officeart/2005/8/layout/vList2"/>
    <dgm:cxn modelId="{BB4CB108-74D9-49D8-9062-3E8770AB7DF9}" srcId="{9A9FE058-264D-4E32-A990-47BCC22DD7BD}" destId="{02CC374E-47FE-40E3-9D26-9970065FB351}" srcOrd="0" destOrd="0" parTransId="{C1E55A1B-97DC-4B28-BA9C-7BCE9CDCF5E9}" sibTransId="{40BD83D3-D494-4244-AFE0-F2B2CE9109E7}"/>
    <dgm:cxn modelId="{E932F3BB-CA93-4EA3-BE50-B0A3368FFC4B}" type="presOf" srcId="{02CC374E-47FE-40E3-9D26-9970065FB351}" destId="{51FA0DC8-6FE6-49E7-8D67-8F6F51AC9A1C}" srcOrd="0" destOrd="0" presId="urn:microsoft.com/office/officeart/2005/8/layout/vList2"/>
    <dgm:cxn modelId="{C71F6038-BB12-44CF-A1C1-99997331F80C}" type="presOf" srcId="{07F27BE9-1911-4C0C-9E33-8CA2365A79FD}" destId="{31A7C307-1911-4F1C-9A90-136993F9D6DC}" srcOrd="0" destOrd="0" presId="urn:microsoft.com/office/officeart/2005/8/layout/vList2"/>
    <dgm:cxn modelId="{AFA79613-81F5-4A11-9685-B617246E444E}" srcId="{07F27BE9-1911-4C0C-9E33-8CA2365A79FD}" destId="{6CD2D38D-9F05-409D-A81A-F7A5F569F775}" srcOrd="0" destOrd="0" parTransId="{ED53C9F8-9521-407D-9A27-8991DC8B5E37}" sibTransId="{37C49631-A641-4E2C-AB91-9C04AE2C0260}"/>
    <dgm:cxn modelId="{285B2A6C-E7E0-4E8A-98D9-970026DD4136}" type="presOf" srcId="{84240072-C222-4211-B6C9-090BEC995819}" destId="{ADAF49DB-62A8-484A-B6D6-7ACA3A511C97}" srcOrd="0" destOrd="0" presId="urn:microsoft.com/office/officeart/2005/8/layout/vList2"/>
    <dgm:cxn modelId="{228B0028-4BC6-4FB7-8B09-8D1E516EBFB6}" type="presOf" srcId="{2A8C519E-040E-4709-ABE0-FC94F68B6394}" destId="{2E5988D2-8524-47D3-ABE4-E2B15002DC35}" srcOrd="0" destOrd="0" presId="urn:microsoft.com/office/officeart/2005/8/layout/vList2"/>
    <dgm:cxn modelId="{A1565476-D0D8-42A2-95E9-21F92F11AC6D}" srcId="{84240072-C222-4211-B6C9-090BEC995819}" destId="{07F27BE9-1911-4C0C-9E33-8CA2365A79FD}" srcOrd="1" destOrd="0" parTransId="{F7DA3F72-9CAB-4454-8780-4638CEAEEC68}" sibTransId="{5BEC5341-9556-4547-B86B-06B2FB076173}"/>
    <dgm:cxn modelId="{7CDA4F57-0818-446B-BA40-5F4D8DD90C4B}" srcId="{84240072-C222-4211-B6C9-090BEC995819}" destId="{9A9FE058-264D-4E32-A990-47BCC22DD7BD}" srcOrd="2" destOrd="0" parTransId="{22093128-DE27-4CD9-A406-D38FAC0F6749}" sibTransId="{B1323E83-A1EB-43DE-98C1-1EAAD325A614}"/>
    <dgm:cxn modelId="{1B2D8B49-2833-4538-BE2C-EF239DA7C4C1}" srcId="{2A8C519E-040E-4709-ABE0-FC94F68B6394}" destId="{64DD29B0-F41D-4C64-8DB0-12D1FC73F681}" srcOrd="0" destOrd="0" parTransId="{4E497221-AC82-4DB7-BB1E-9D1A123AA299}" sibTransId="{9FCF4347-119B-4720-A277-44ED1F0ABB11}"/>
    <dgm:cxn modelId="{4C235404-8E11-4825-B90A-B6BCAEE89EC3}" type="presParOf" srcId="{ADAF49DB-62A8-484A-B6D6-7ACA3A511C97}" destId="{2E5988D2-8524-47D3-ABE4-E2B15002DC35}" srcOrd="0" destOrd="0" presId="urn:microsoft.com/office/officeart/2005/8/layout/vList2"/>
    <dgm:cxn modelId="{2307BCF8-BC8F-49FD-AA4A-D08096ECF9F1}" type="presParOf" srcId="{ADAF49DB-62A8-484A-B6D6-7ACA3A511C97}" destId="{E3FE1B1E-9BEB-47AC-A607-E18096C6C276}" srcOrd="1" destOrd="0" presId="urn:microsoft.com/office/officeart/2005/8/layout/vList2"/>
    <dgm:cxn modelId="{874F0DCD-586C-455B-8E46-AA9B6DF30ED2}" type="presParOf" srcId="{ADAF49DB-62A8-484A-B6D6-7ACA3A511C97}" destId="{31A7C307-1911-4F1C-9A90-136993F9D6DC}" srcOrd="2" destOrd="0" presId="urn:microsoft.com/office/officeart/2005/8/layout/vList2"/>
    <dgm:cxn modelId="{1CBB3CCE-8FC9-4530-B4F0-671F9906BDC2}" type="presParOf" srcId="{ADAF49DB-62A8-484A-B6D6-7ACA3A511C97}" destId="{5A209D7F-A0E4-4AED-B904-F9F0F8055E09}" srcOrd="3" destOrd="0" presId="urn:microsoft.com/office/officeart/2005/8/layout/vList2"/>
    <dgm:cxn modelId="{EED9AE3F-2ACF-409A-BC4F-0D55E87260D4}" type="presParOf" srcId="{ADAF49DB-62A8-484A-B6D6-7ACA3A511C97}" destId="{F01D721D-E1E7-4B42-B18D-CAE7558CF428}" srcOrd="4" destOrd="0" presId="urn:microsoft.com/office/officeart/2005/8/layout/vList2"/>
    <dgm:cxn modelId="{63B90ED5-4F4F-446F-9365-6BA27BD34256}" type="presParOf" srcId="{ADAF49DB-62A8-484A-B6D6-7ACA3A511C97}" destId="{51FA0DC8-6FE6-49E7-8D67-8F6F51AC9A1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A3A2C8-FA6A-470F-AC39-A41362B4D014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6EEB3E18-FBEF-4FB9-9CBC-ED49FC4B95ED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건강 회복</a:t>
          </a:r>
        </a:p>
      </dgm:t>
    </dgm:pt>
    <dgm:pt modelId="{CF48E43E-DF80-48A3-966D-0C2286436E68}" type="parTrans" cxnId="{650FCA82-21F9-4FB0-9553-3844DBB3C607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F3A20FA-2F2D-41AF-BDE5-F03A1956017F}" type="sibTrans" cxnId="{650FCA82-21F9-4FB0-9553-3844DBB3C607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2BC441C1-C2FE-4E90-B73A-EE3AA5FF7B02}">
      <dgm:prSet phldrT="[텍스트]" custT="1"/>
      <dgm:spPr/>
      <dgm:t>
        <a:bodyPr/>
        <a:lstStyle/>
        <a:p>
          <a:pPr latinLnBrk="1"/>
          <a:r>
            <a:rPr lang="ko-KR" alt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의사소통 발달</a:t>
          </a:r>
        </a:p>
      </dgm:t>
    </dgm:pt>
    <dgm:pt modelId="{56772393-E50F-4114-90DF-F632D724A4C4}" type="parTrans" cxnId="{6E6540FC-4AB2-4F49-B4E5-D920EE91993B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8AEFD446-6F6A-4EBE-AE9D-556AA894F22B}" type="sibTrans" cxnId="{6E6540FC-4AB2-4F49-B4E5-D920EE91993B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6FAACCA7-059E-46F9-BFA5-3F2ACC2B0A2B}">
      <dgm:prSet phldrT="[텍스트]" custT="1"/>
      <dgm:spPr/>
      <dgm:t>
        <a:bodyPr/>
        <a:lstStyle/>
        <a:p>
          <a:pPr latinLnBrk="1"/>
          <a:r>
            <a:rPr lang="ko-KR" altLang="en-US" sz="10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규칙적인 생활</a:t>
          </a:r>
        </a:p>
      </dgm:t>
    </dgm:pt>
    <dgm:pt modelId="{D56E2278-80CC-4E6F-BCE1-82FE331F788F}" type="parTrans" cxnId="{8DBFB85D-CC30-4BB6-A70A-DF61E413FA0C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F42A799-3217-4B66-8BF8-BBF1FE8ECE58}" type="sibTrans" cxnId="{8DBFB85D-CC30-4BB6-A70A-DF61E413FA0C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1D072292-28C5-45F1-A682-A0EDA0DC49A0}">
      <dgm:prSet phldrT="[텍스트]" custT="1"/>
      <dgm:spPr/>
      <dgm:t>
        <a:bodyPr/>
        <a:lstStyle/>
        <a:p>
          <a:pPr latinLnBrk="1"/>
          <a:r>
            <a:rPr lang="ko-KR" altLang="en-US" sz="9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활동량 증가</a:t>
          </a:r>
        </a:p>
      </dgm:t>
    </dgm:pt>
    <dgm:pt modelId="{084255FB-8326-4C15-ACE6-A46C8C3018D2}" type="parTrans" cxnId="{4745B8B0-B493-4A84-976A-1650E36CC57A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41E4CE57-DAA3-490E-B908-D1649C4DAF64}" type="sibTrans" cxnId="{4745B8B0-B493-4A84-976A-1650E36CC57A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15DE60BA-6D0D-4FB3-8AD2-0A91E1A3F723}">
      <dgm:prSet phldrT="[텍스트]" custT="1"/>
      <dgm:spPr/>
      <dgm:t>
        <a:bodyPr/>
        <a:lstStyle/>
        <a:p>
          <a:pPr latinLnBrk="1"/>
          <a:endParaRPr lang="ko-KR" altLang="en-US" sz="8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CA8F4F17-70FE-40E2-AE3B-7A59AE4197BB}" type="parTrans" cxnId="{4A9C4F1D-17E5-4F8B-8C96-9A861A86EE2B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DF7353F-B8E9-44A0-AF6C-A715C908B0E5}" type="sibTrans" cxnId="{4A9C4F1D-17E5-4F8B-8C96-9A861A86EE2B}">
      <dgm:prSet/>
      <dgm:spPr/>
      <dgm:t>
        <a:bodyPr/>
        <a:lstStyle/>
        <a:p>
          <a:pPr latinLnBrk="1"/>
          <a:endParaRPr lang="ko-KR" altLang="en-US" sz="100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C8B6AE5D-D55C-4BBB-8E1B-CD7233FEB015}" type="pres">
      <dgm:prSet presAssocID="{EEA3A2C8-FA6A-470F-AC39-A41362B4D01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C0675A-6393-42BA-B9ED-B18A22124A22}" type="pres">
      <dgm:prSet presAssocID="{6EEB3E18-FBEF-4FB9-9CBC-ED49FC4B95ED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38D24AB-616A-4016-9906-026443048EB0}" type="pres">
      <dgm:prSet presAssocID="{2BC441C1-C2FE-4E90-B73A-EE3AA5FF7B0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DF7810-3809-409F-BDFA-4F432FEDC705}" type="pres">
      <dgm:prSet presAssocID="{2BC441C1-C2FE-4E90-B73A-EE3AA5FF7B02}" presName="dummy" presStyleCnt="0"/>
      <dgm:spPr/>
    </dgm:pt>
    <dgm:pt modelId="{C01C9532-2F88-411F-9057-08E47099203A}" type="pres">
      <dgm:prSet presAssocID="{8AEFD446-6F6A-4EBE-AE9D-556AA894F22B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9AB065-925A-47E8-B589-9C2207624176}" type="pres">
      <dgm:prSet presAssocID="{6FAACCA7-059E-46F9-BFA5-3F2ACC2B0A2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B130F4-9170-4B7A-9BF8-0A992C54DB03}" type="pres">
      <dgm:prSet presAssocID="{6FAACCA7-059E-46F9-BFA5-3F2ACC2B0A2B}" presName="dummy" presStyleCnt="0"/>
      <dgm:spPr/>
    </dgm:pt>
    <dgm:pt modelId="{7892DF29-C4EC-4E18-81A2-5ACB5FD88336}" type="pres">
      <dgm:prSet presAssocID="{3F42A799-3217-4B66-8BF8-BBF1FE8ECE58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9DC24FC-07B0-489E-9107-31076FCFC13B}" type="pres">
      <dgm:prSet presAssocID="{1D072292-28C5-45F1-A682-A0EDA0DC49A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704CE9-E4B7-4222-9A03-B2C6F7E386A5}" type="pres">
      <dgm:prSet presAssocID="{1D072292-28C5-45F1-A682-A0EDA0DC49A0}" presName="dummy" presStyleCnt="0"/>
      <dgm:spPr/>
    </dgm:pt>
    <dgm:pt modelId="{C38F8135-5C61-4928-884E-43721AD366E0}" type="pres">
      <dgm:prSet presAssocID="{41E4CE57-DAA3-490E-B908-D1649C4DAF64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78B9B03-9770-4D08-9697-17330C2BD5A6}" type="pres">
      <dgm:prSet presAssocID="{15DE60BA-6D0D-4FB3-8AD2-0A91E1A3F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DAA5CE-A13D-43FF-93B6-7A708709D883}" type="pres">
      <dgm:prSet presAssocID="{15DE60BA-6D0D-4FB3-8AD2-0A91E1A3F723}" presName="dummy" presStyleCnt="0"/>
      <dgm:spPr/>
    </dgm:pt>
    <dgm:pt modelId="{7A2D0EC5-CBFE-4844-A306-D330B6AD1D9C}" type="pres">
      <dgm:prSet presAssocID="{3DF7353F-B8E9-44A0-AF6C-A715C908B0E5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09974D0D-1400-42D6-A634-7267B66D3667}" type="presOf" srcId="{EEA3A2C8-FA6A-470F-AC39-A41362B4D014}" destId="{C8B6AE5D-D55C-4BBB-8E1B-CD7233FEB015}" srcOrd="0" destOrd="0" presId="urn:microsoft.com/office/officeart/2005/8/layout/radial6"/>
    <dgm:cxn modelId="{36ADE7CF-6475-4F3F-A68A-9298B717D7D0}" type="presOf" srcId="{6EEB3E18-FBEF-4FB9-9CBC-ED49FC4B95ED}" destId="{F2C0675A-6393-42BA-B9ED-B18A22124A22}" srcOrd="0" destOrd="0" presId="urn:microsoft.com/office/officeart/2005/8/layout/radial6"/>
    <dgm:cxn modelId="{8DBFB85D-CC30-4BB6-A70A-DF61E413FA0C}" srcId="{6EEB3E18-FBEF-4FB9-9CBC-ED49FC4B95ED}" destId="{6FAACCA7-059E-46F9-BFA5-3F2ACC2B0A2B}" srcOrd="1" destOrd="0" parTransId="{D56E2278-80CC-4E6F-BCE1-82FE331F788F}" sibTransId="{3F42A799-3217-4B66-8BF8-BBF1FE8ECE58}"/>
    <dgm:cxn modelId="{C3CD4CFF-0324-482F-A219-B6791365CB19}" type="presOf" srcId="{8AEFD446-6F6A-4EBE-AE9D-556AA894F22B}" destId="{C01C9532-2F88-411F-9057-08E47099203A}" srcOrd="0" destOrd="0" presId="urn:microsoft.com/office/officeart/2005/8/layout/radial6"/>
    <dgm:cxn modelId="{650FCA82-21F9-4FB0-9553-3844DBB3C607}" srcId="{EEA3A2C8-FA6A-470F-AC39-A41362B4D014}" destId="{6EEB3E18-FBEF-4FB9-9CBC-ED49FC4B95ED}" srcOrd="0" destOrd="0" parTransId="{CF48E43E-DF80-48A3-966D-0C2286436E68}" sibTransId="{3F3A20FA-2F2D-41AF-BDE5-F03A1956017F}"/>
    <dgm:cxn modelId="{02FD6422-9AEB-49F1-9283-6769C1E285B0}" type="presOf" srcId="{3DF7353F-B8E9-44A0-AF6C-A715C908B0E5}" destId="{7A2D0EC5-CBFE-4844-A306-D330B6AD1D9C}" srcOrd="0" destOrd="0" presId="urn:microsoft.com/office/officeart/2005/8/layout/radial6"/>
    <dgm:cxn modelId="{28DCCD01-4077-4102-A6ED-9295DF8D6E19}" type="presOf" srcId="{15DE60BA-6D0D-4FB3-8AD2-0A91E1A3F723}" destId="{F78B9B03-9770-4D08-9697-17330C2BD5A6}" srcOrd="0" destOrd="0" presId="urn:microsoft.com/office/officeart/2005/8/layout/radial6"/>
    <dgm:cxn modelId="{033E5BC9-A547-483E-B1C5-BF3A123E874D}" type="presOf" srcId="{2BC441C1-C2FE-4E90-B73A-EE3AA5FF7B02}" destId="{E38D24AB-616A-4016-9906-026443048EB0}" srcOrd="0" destOrd="0" presId="urn:microsoft.com/office/officeart/2005/8/layout/radial6"/>
    <dgm:cxn modelId="{DB00CED7-9809-4FC9-BC78-70BEB65946DC}" type="presOf" srcId="{1D072292-28C5-45F1-A682-A0EDA0DC49A0}" destId="{49DC24FC-07B0-489E-9107-31076FCFC13B}" srcOrd="0" destOrd="0" presId="urn:microsoft.com/office/officeart/2005/8/layout/radial6"/>
    <dgm:cxn modelId="{4745B8B0-B493-4A84-976A-1650E36CC57A}" srcId="{6EEB3E18-FBEF-4FB9-9CBC-ED49FC4B95ED}" destId="{1D072292-28C5-45F1-A682-A0EDA0DC49A0}" srcOrd="2" destOrd="0" parTransId="{084255FB-8326-4C15-ACE6-A46C8C3018D2}" sibTransId="{41E4CE57-DAA3-490E-B908-D1649C4DAF64}"/>
    <dgm:cxn modelId="{4A9C4F1D-17E5-4F8B-8C96-9A861A86EE2B}" srcId="{6EEB3E18-FBEF-4FB9-9CBC-ED49FC4B95ED}" destId="{15DE60BA-6D0D-4FB3-8AD2-0A91E1A3F723}" srcOrd="3" destOrd="0" parTransId="{CA8F4F17-70FE-40E2-AE3B-7A59AE4197BB}" sibTransId="{3DF7353F-B8E9-44A0-AF6C-A715C908B0E5}"/>
    <dgm:cxn modelId="{A5EA811E-EED1-4217-9D1A-0604FBC202F8}" type="presOf" srcId="{6FAACCA7-059E-46F9-BFA5-3F2ACC2B0A2B}" destId="{F19AB065-925A-47E8-B589-9C2207624176}" srcOrd="0" destOrd="0" presId="urn:microsoft.com/office/officeart/2005/8/layout/radial6"/>
    <dgm:cxn modelId="{6E6540FC-4AB2-4F49-B4E5-D920EE91993B}" srcId="{6EEB3E18-FBEF-4FB9-9CBC-ED49FC4B95ED}" destId="{2BC441C1-C2FE-4E90-B73A-EE3AA5FF7B02}" srcOrd="0" destOrd="0" parTransId="{56772393-E50F-4114-90DF-F632D724A4C4}" sibTransId="{8AEFD446-6F6A-4EBE-AE9D-556AA894F22B}"/>
    <dgm:cxn modelId="{4F140425-AC28-43AD-B82F-22A58213EE64}" type="presOf" srcId="{41E4CE57-DAA3-490E-B908-D1649C4DAF64}" destId="{C38F8135-5C61-4928-884E-43721AD366E0}" srcOrd="0" destOrd="0" presId="urn:microsoft.com/office/officeart/2005/8/layout/radial6"/>
    <dgm:cxn modelId="{1E283588-DDC5-4119-9A25-87B15737281F}" type="presOf" srcId="{3F42A799-3217-4B66-8BF8-BBF1FE8ECE58}" destId="{7892DF29-C4EC-4E18-81A2-5ACB5FD88336}" srcOrd="0" destOrd="0" presId="urn:microsoft.com/office/officeart/2005/8/layout/radial6"/>
    <dgm:cxn modelId="{AD4EA108-6A67-4B0F-9C8F-F5F0DEF960C2}" type="presParOf" srcId="{C8B6AE5D-D55C-4BBB-8E1B-CD7233FEB015}" destId="{F2C0675A-6393-42BA-B9ED-B18A22124A22}" srcOrd="0" destOrd="0" presId="urn:microsoft.com/office/officeart/2005/8/layout/radial6"/>
    <dgm:cxn modelId="{476EB403-39F1-40F0-8349-9056210301D3}" type="presParOf" srcId="{C8B6AE5D-D55C-4BBB-8E1B-CD7233FEB015}" destId="{E38D24AB-616A-4016-9906-026443048EB0}" srcOrd="1" destOrd="0" presId="urn:microsoft.com/office/officeart/2005/8/layout/radial6"/>
    <dgm:cxn modelId="{2254AA4E-E527-4F5B-AF50-A1A551058A59}" type="presParOf" srcId="{C8B6AE5D-D55C-4BBB-8E1B-CD7233FEB015}" destId="{B0DF7810-3809-409F-BDFA-4F432FEDC705}" srcOrd="2" destOrd="0" presId="urn:microsoft.com/office/officeart/2005/8/layout/radial6"/>
    <dgm:cxn modelId="{8E63FC0B-EFE7-494C-AE19-AEE9BBEC6635}" type="presParOf" srcId="{C8B6AE5D-D55C-4BBB-8E1B-CD7233FEB015}" destId="{C01C9532-2F88-411F-9057-08E47099203A}" srcOrd="3" destOrd="0" presId="urn:microsoft.com/office/officeart/2005/8/layout/radial6"/>
    <dgm:cxn modelId="{1FEC2CF2-31B2-40C3-AE8D-F9F1651945D7}" type="presParOf" srcId="{C8B6AE5D-D55C-4BBB-8E1B-CD7233FEB015}" destId="{F19AB065-925A-47E8-B589-9C2207624176}" srcOrd="4" destOrd="0" presId="urn:microsoft.com/office/officeart/2005/8/layout/radial6"/>
    <dgm:cxn modelId="{96CC875D-DEA0-4575-A29C-760047D23637}" type="presParOf" srcId="{C8B6AE5D-D55C-4BBB-8E1B-CD7233FEB015}" destId="{29B130F4-9170-4B7A-9BF8-0A992C54DB03}" srcOrd="5" destOrd="0" presId="urn:microsoft.com/office/officeart/2005/8/layout/radial6"/>
    <dgm:cxn modelId="{E1266076-A325-41A9-B8E9-D0851644512F}" type="presParOf" srcId="{C8B6AE5D-D55C-4BBB-8E1B-CD7233FEB015}" destId="{7892DF29-C4EC-4E18-81A2-5ACB5FD88336}" srcOrd="6" destOrd="0" presId="urn:microsoft.com/office/officeart/2005/8/layout/radial6"/>
    <dgm:cxn modelId="{497C9BF9-1239-420A-9231-E65A805BF6F7}" type="presParOf" srcId="{C8B6AE5D-D55C-4BBB-8E1B-CD7233FEB015}" destId="{49DC24FC-07B0-489E-9107-31076FCFC13B}" srcOrd="7" destOrd="0" presId="urn:microsoft.com/office/officeart/2005/8/layout/radial6"/>
    <dgm:cxn modelId="{169EF2E3-ABD7-4591-8247-A73EC078DB13}" type="presParOf" srcId="{C8B6AE5D-D55C-4BBB-8E1B-CD7233FEB015}" destId="{B7704CE9-E4B7-4222-9A03-B2C6F7E386A5}" srcOrd="8" destOrd="0" presId="urn:microsoft.com/office/officeart/2005/8/layout/radial6"/>
    <dgm:cxn modelId="{AA0897FD-EBB0-44F5-815B-E830C382F46B}" type="presParOf" srcId="{C8B6AE5D-D55C-4BBB-8E1B-CD7233FEB015}" destId="{C38F8135-5C61-4928-884E-43721AD366E0}" srcOrd="9" destOrd="0" presId="urn:microsoft.com/office/officeart/2005/8/layout/radial6"/>
    <dgm:cxn modelId="{F856021F-3905-4509-A481-8EE15815C7E9}" type="presParOf" srcId="{C8B6AE5D-D55C-4BBB-8E1B-CD7233FEB015}" destId="{F78B9B03-9770-4D08-9697-17330C2BD5A6}" srcOrd="10" destOrd="0" presId="urn:microsoft.com/office/officeart/2005/8/layout/radial6"/>
    <dgm:cxn modelId="{F108CF79-D966-4BB0-8E7B-34E901698F21}" type="presParOf" srcId="{C8B6AE5D-D55C-4BBB-8E1B-CD7233FEB015}" destId="{BFDAA5CE-A13D-43FF-93B6-7A708709D883}" srcOrd="11" destOrd="0" presId="urn:microsoft.com/office/officeart/2005/8/layout/radial6"/>
    <dgm:cxn modelId="{A3A8CCE8-788C-41E8-B657-EE11DBFF0F88}" type="presParOf" srcId="{C8B6AE5D-D55C-4BBB-8E1B-CD7233FEB015}" destId="{7A2D0EC5-CBFE-4844-A306-D330B6AD1D9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27501-BC05-4E88-9A4D-7732EC6B35C7}">
      <dsp:nvSpPr>
        <dsp:cNvPr id="0" name=""/>
        <dsp:cNvSpPr/>
      </dsp:nvSpPr>
      <dsp:spPr>
        <a:xfrm>
          <a:off x="1187692" y="1159894"/>
          <a:ext cx="878567" cy="87856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합병증</a:t>
          </a:r>
        </a:p>
      </dsp:txBody>
      <dsp:txXfrm>
        <a:off x="1316355" y="1288557"/>
        <a:ext cx="621241" cy="621241"/>
      </dsp:txXfrm>
    </dsp:sp>
    <dsp:sp modelId="{CA591928-2D71-442D-AC68-07FF829EACD0}">
      <dsp:nvSpPr>
        <dsp:cNvPr id="0" name=""/>
        <dsp:cNvSpPr/>
      </dsp:nvSpPr>
      <dsp:spPr>
        <a:xfrm rot="11700000">
          <a:off x="404785" y="1249362"/>
          <a:ext cx="767793" cy="25039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D9BAE-CAA9-4BC9-A782-DD75CDE832D9}">
      <dsp:nvSpPr>
        <dsp:cNvPr id="0" name=""/>
        <dsp:cNvSpPr/>
      </dsp:nvSpPr>
      <dsp:spPr>
        <a:xfrm>
          <a:off x="546" y="941342"/>
          <a:ext cx="834638" cy="66771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당뇨병</a:t>
          </a:r>
        </a:p>
      </dsp:txBody>
      <dsp:txXfrm>
        <a:off x="20103" y="960899"/>
        <a:ext cx="795524" cy="628597"/>
      </dsp:txXfrm>
    </dsp:sp>
    <dsp:sp modelId="{464C30F9-ED75-45B8-AD85-7C114D2D9D91}">
      <dsp:nvSpPr>
        <dsp:cNvPr id="0" name=""/>
        <dsp:cNvSpPr/>
      </dsp:nvSpPr>
      <dsp:spPr>
        <a:xfrm rot="14700000">
          <a:off x="876303" y="687428"/>
          <a:ext cx="767793" cy="25039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AA92A-832A-45E2-9845-444807111D2D}">
      <dsp:nvSpPr>
        <dsp:cNvPr id="0" name=""/>
        <dsp:cNvSpPr/>
      </dsp:nvSpPr>
      <dsp:spPr>
        <a:xfrm>
          <a:off x="680639" y="130839"/>
          <a:ext cx="834638" cy="66771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고지혈증</a:t>
          </a:r>
        </a:p>
      </dsp:txBody>
      <dsp:txXfrm>
        <a:off x="700196" y="150396"/>
        <a:ext cx="795524" cy="628597"/>
      </dsp:txXfrm>
    </dsp:sp>
    <dsp:sp modelId="{70CB2AC2-D1B1-48DC-BF1F-DA0305F609FB}">
      <dsp:nvSpPr>
        <dsp:cNvPr id="0" name=""/>
        <dsp:cNvSpPr/>
      </dsp:nvSpPr>
      <dsp:spPr>
        <a:xfrm rot="17700000">
          <a:off x="1609856" y="687428"/>
          <a:ext cx="767793" cy="25039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E984A-49B0-4A2E-BC81-177699C2F383}">
      <dsp:nvSpPr>
        <dsp:cNvPr id="0" name=""/>
        <dsp:cNvSpPr/>
      </dsp:nvSpPr>
      <dsp:spPr>
        <a:xfrm>
          <a:off x="1738675" y="130839"/>
          <a:ext cx="834638" cy="667711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관절염</a:t>
          </a:r>
        </a:p>
      </dsp:txBody>
      <dsp:txXfrm>
        <a:off x="1758232" y="150396"/>
        <a:ext cx="795524" cy="628597"/>
      </dsp:txXfrm>
    </dsp:sp>
    <dsp:sp modelId="{3ABEE65D-901D-48E2-BBCB-9FC952FAAA6B}">
      <dsp:nvSpPr>
        <dsp:cNvPr id="0" name=""/>
        <dsp:cNvSpPr/>
      </dsp:nvSpPr>
      <dsp:spPr>
        <a:xfrm rot="20700000">
          <a:off x="2081374" y="1249362"/>
          <a:ext cx="767793" cy="25039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621C5-DE4A-46E3-9E93-FC14E97E7FE4}">
      <dsp:nvSpPr>
        <dsp:cNvPr id="0" name=""/>
        <dsp:cNvSpPr/>
      </dsp:nvSpPr>
      <dsp:spPr>
        <a:xfrm>
          <a:off x="2418767" y="941342"/>
          <a:ext cx="834638" cy="667711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정신건강 악화</a:t>
          </a:r>
        </a:p>
      </dsp:txBody>
      <dsp:txXfrm>
        <a:off x="2438324" y="960899"/>
        <a:ext cx="795524" cy="628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988D2-8524-47D3-ABE4-E2B15002DC35}">
      <dsp:nvSpPr>
        <dsp:cNvPr id="0" name=""/>
        <dsp:cNvSpPr/>
      </dsp:nvSpPr>
      <dsp:spPr>
        <a:xfrm>
          <a:off x="0" y="0"/>
          <a:ext cx="4515757" cy="578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가족 콘텐츠 확장 및 개선</a:t>
          </a:r>
        </a:p>
      </dsp:txBody>
      <dsp:txXfrm>
        <a:off x="28251" y="28251"/>
        <a:ext cx="4459255" cy="522213"/>
      </dsp:txXfrm>
    </dsp:sp>
    <dsp:sp modelId="{E3FE1B1E-9BEB-47AC-A607-E18096C6C276}">
      <dsp:nvSpPr>
        <dsp:cNvPr id="0" name=""/>
        <dsp:cNvSpPr/>
      </dsp:nvSpPr>
      <dsp:spPr>
        <a:xfrm>
          <a:off x="0" y="578998"/>
          <a:ext cx="4515757" cy="583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75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가족과 함께 일일 미션 시스템</a:t>
          </a:r>
          <a:r>
            <a:rPr lang="en-US" altLang="ko-KR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, </a:t>
          </a: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가족 체험 장소 추천</a:t>
          </a:r>
        </a:p>
      </dsp:txBody>
      <dsp:txXfrm>
        <a:off x="0" y="578998"/>
        <a:ext cx="4515757" cy="583612"/>
      </dsp:txXfrm>
    </dsp:sp>
    <dsp:sp modelId="{31A7C307-1911-4F1C-9A90-136993F9D6DC}">
      <dsp:nvSpPr>
        <dsp:cNvPr id="0" name=""/>
        <dsp:cNvSpPr/>
      </dsp:nvSpPr>
      <dsp:spPr>
        <a:xfrm>
          <a:off x="0" y="1162611"/>
          <a:ext cx="4515757" cy="57871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커뮤니티 시스템 확장</a:t>
          </a:r>
        </a:p>
      </dsp:txBody>
      <dsp:txXfrm>
        <a:off x="28251" y="1190862"/>
        <a:ext cx="4459255" cy="522213"/>
      </dsp:txXfrm>
    </dsp:sp>
    <dsp:sp modelId="{5A209D7F-A0E4-4AED-B904-F9F0F8055E09}">
      <dsp:nvSpPr>
        <dsp:cNvPr id="0" name=""/>
        <dsp:cNvSpPr/>
      </dsp:nvSpPr>
      <dsp:spPr>
        <a:xfrm>
          <a:off x="0" y="1741327"/>
          <a:ext cx="4515757" cy="312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75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커뮤니티 주간 챌린지 시스템 등</a:t>
          </a:r>
        </a:p>
      </dsp:txBody>
      <dsp:txXfrm>
        <a:off x="0" y="1741327"/>
        <a:ext cx="4515757" cy="312283"/>
      </dsp:txXfrm>
    </dsp:sp>
    <dsp:sp modelId="{F01D721D-E1E7-4B42-B18D-CAE7558CF428}">
      <dsp:nvSpPr>
        <dsp:cNvPr id="0" name=""/>
        <dsp:cNvSpPr/>
      </dsp:nvSpPr>
      <dsp:spPr>
        <a:xfrm>
          <a:off x="0" y="2053611"/>
          <a:ext cx="4515757" cy="578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공지</a:t>
          </a:r>
          <a:r>
            <a:rPr lang="en-US" altLang="ko-KR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&amp;</a:t>
          </a: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게시판 시스템</a:t>
          </a:r>
        </a:p>
      </dsp:txBody>
      <dsp:txXfrm>
        <a:off x="28251" y="2081862"/>
        <a:ext cx="4459255" cy="522213"/>
      </dsp:txXfrm>
    </dsp:sp>
    <dsp:sp modelId="{51FA0DC8-6FE6-49E7-8D67-8F6F51AC9A1C}">
      <dsp:nvSpPr>
        <dsp:cNvPr id="0" name=""/>
        <dsp:cNvSpPr/>
      </dsp:nvSpPr>
      <dsp:spPr>
        <a:xfrm>
          <a:off x="0" y="2632327"/>
          <a:ext cx="4515757" cy="312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75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사용자와의 소통을 통한 피드백 및 업데이트</a:t>
          </a:r>
        </a:p>
      </dsp:txBody>
      <dsp:txXfrm>
        <a:off x="0" y="2632327"/>
        <a:ext cx="4515757" cy="312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988D2-8524-47D3-ABE4-E2B15002DC35}">
      <dsp:nvSpPr>
        <dsp:cNvPr id="0" name=""/>
        <dsp:cNvSpPr/>
      </dsp:nvSpPr>
      <dsp:spPr>
        <a:xfrm>
          <a:off x="0" y="111"/>
          <a:ext cx="4515757" cy="5695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UX/UI </a:t>
          </a: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개선</a:t>
          </a:r>
        </a:p>
      </dsp:txBody>
      <dsp:txXfrm>
        <a:off x="27804" y="27915"/>
        <a:ext cx="4460149" cy="513967"/>
      </dsp:txXfrm>
    </dsp:sp>
    <dsp:sp modelId="{E3FE1B1E-9BEB-47AC-A607-E18096C6C276}">
      <dsp:nvSpPr>
        <dsp:cNvPr id="0" name=""/>
        <dsp:cNvSpPr/>
      </dsp:nvSpPr>
      <dsp:spPr>
        <a:xfrm>
          <a:off x="0" y="569686"/>
          <a:ext cx="4515757" cy="574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75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기존 </a:t>
          </a:r>
          <a:r>
            <a:rPr lang="en-US" altLang="ko-KR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UX/UI</a:t>
          </a: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를 사용자들의 의견에 따라 수정 및 개선</a:t>
          </a:r>
        </a:p>
      </dsp:txBody>
      <dsp:txXfrm>
        <a:off x="0" y="569686"/>
        <a:ext cx="4515757" cy="574394"/>
      </dsp:txXfrm>
    </dsp:sp>
    <dsp:sp modelId="{31A7C307-1911-4F1C-9A90-136993F9D6DC}">
      <dsp:nvSpPr>
        <dsp:cNvPr id="0" name=""/>
        <dsp:cNvSpPr/>
      </dsp:nvSpPr>
      <dsp:spPr>
        <a:xfrm>
          <a:off x="0" y="1144081"/>
          <a:ext cx="4515757" cy="569575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식단 및 영양 시스템 추가 및 개선</a:t>
          </a:r>
        </a:p>
      </dsp:txBody>
      <dsp:txXfrm>
        <a:off x="27804" y="1171885"/>
        <a:ext cx="4460149" cy="513967"/>
      </dsp:txXfrm>
    </dsp:sp>
    <dsp:sp modelId="{5A209D7F-A0E4-4AED-B904-F9F0F8055E09}">
      <dsp:nvSpPr>
        <dsp:cNvPr id="0" name=""/>
        <dsp:cNvSpPr/>
      </dsp:nvSpPr>
      <dsp:spPr>
        <a:xfrm>
          <a:off x="0" y="1713656"/>
          <a:ext cx="4515757" cy="307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75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사용자의 식단 칼로리를 분석 후 계산</a:t>
          </a:r>
        </a:p>
      </dsp:txBody>
      <dsp:txXfrm>
        <a:off x="0" y="1713656"/>
        <a:ext cx="4515757" cy="307351"/>
      </dsp:txXfrm>
    </dsp:sp>
    <dsp:sp modelId="{F01D721D-E1E7-4B42-B18D-CAE7558CF428}">
      <dsp:nvSpPr>
        <dsp:cNvPr id="0" name=""/>
        <dsp:cNvSpPr/>
      </dsp:nvSpPr>
      <dsp:spPr>
        <a:xfrm>
          <a:off x="0" y="2021008"/>
          <a:ext cx="4515757" cy="569575"/>
        </a:xfrm>
        <a:prstGeom prst="roundRect">
          <a:avLst/>
        </a:prstGeom>
        <a:solidFill>
          <a:srgbClr val="FF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건강 정보 시스템 개선</a:t>
          </a:r>
        </a:p>
      </dsp:txBody>
      <dsp:txXfrm>
        <a:off x="27804" y="2048812"/>
        <a:ext cx="4460149" cy="513967"/>
      </dsp:txXfrm>
    </dsp:sp>
    <dsp:sp modelId="{51FA0DC8-6FE6-49E7-8D67-8F6F51AC9A1C}">
      <dsp:nvSpPr>
        <dsp:cNvPr id="0" name=""/>
        <dsp:cNvSpPr/>
      </dsp:nvSpPr>
      <dsp:spPr>
        <a:xfrm>
          <a:off x="0" y="2590583"/>
          <a:ext cx="4515757" cy="574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375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발달과 건강 상태를 정확히 파악할 수 있도록 개선</a:t>
          </a:r>
        </a:p>
      </dsp:txBody>
      <dsp:txXfrm>
        <a:off x="0" y="2590583"/>
        <a:ext cx="4515757" cy="5743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D0EC5-CBFE-4844-A306-D330B6AD1D9C}">
      <dsp:nvSpPr>
        <dsp:cNvPr id="0" name=""/>
        <dsp:cNvSpPr/>
      </dsp:nvSpPr>
      <dsp:spPr>
        <a:xfrm>
          <a:off x="1981147" y="402136"/>
          <a:ext cx="2689855" cy="2689855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F8135-5C61-4928-884E-43721AD366E0}">
      <dsp:nvSpPr>
        <dsp:cNvPr id="0" name=""/>
        <dsp:cNvSpPr/>
      </dsp:nvSpPr>
      <dsp:spPr>
        <a:xfrm>
          <a:off x="1981147" y="402136"/>
          <a:ext cx="2689855" cy="2689855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2DF29-C4EC-4E18-81A2-5ACB5FD88336}">
      <dsp:nvSpPr>
        <dsp:cNvPr id="0" name=""/>
        <dsp:cNvSpPr/>
      </dsp:nvSpPr>
      <dsp:spPr>
        <a:xfrm>
          <a:off x="1981147" y="402136"/>
          <a:ext cx="2689855" cy="2689855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C9532-2F88-411F-9057-08E47099203A}">
      <dsp:nvSpPr>
        <dsp:cNvPr id="0" name=""/>
        <dsp:cNvSpPr/>
      </dsp:nvSpPr>
      <dsp:spPr>
        <a:xfrm>
          <a:off x="1981147" y="402136"/>
          <a:ext cx="2689855" cy="2689855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0675A-6393-42BA-B9ED-B18A22124A22}">
      <dsp:nvSpPr>
        <dsp:cNvPr id="0" name=""/>
        <dsp:cNvSpPr/>
      </dsp:nvSpPr>
      <dsp:spPr>
        <a:xfrm>
          <a:off x="2707308" y="1128297"/>
          <a:ext cx="1237533" cy="12375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건강 회복</a:t>
          </a:r>
        </a:p>
      </dsp:txBody>
      <dsp:txXfrm>
        <a:off x="2888541" y="1309530"/>
        <a:ext cx="875067" cy="875067"/>
      </dsp:txXfrm>
    </dsp:sp>
    <dsp:sp modelId="{E38D24AB-616A-4016-9906-026443048EB0}">
      <dsp:nvSpPr>
        <dsp:cNvPr id="0" name=""/>
        <dsp:cNvSpPr/>
      </dsp:nvSpPr>
      <dsp:spPr>
        <a:xfrm>
          <a:off x="2892938" y="185"/>
          <a:ext cx="866273" cy="8662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의사소통 발달</a:t>
          </a:r>
        </a:p>
      </dsp:txBody>
      <dsp:txXfrm>
        <a:off x="3019801" y="127048"/>
        <a:ext cx="612547" cy="612547"/>
      </dsp:txXfrm>
    </dsp:sp>
    <dsp:sp modelId="{F19AB065-925A-47E8-B589-9C2207624176}">
      <dsp:nvSpPr>
        <dsp:cNvPr id="0" name=""/>
        <dsp:cNvSpPr/>
      </dsp:nvSpPr>
      <dsp:spPr>
        <a:xfrm>
          <a:off x="4206680" y="1313927"/>
          <a:ext cx="866273" cy="866273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규칙적인 생활</a:t>
          </a:r>
        </a:p>
      </dsp:txBody>
      <dsp:txXfrm>
        <a:off x="4333543" y="1440790"/>
        <a:ext cx="612547" cy="612547"/>
      </dsp:txXfrm>
    </dsp:sp>
    <dsp:sp modelId="{49DC24FC-07B0-489E-9107-31076FCFC13B}">
      <dsp:nvSpPr>
        <dsp:cNvPr id="0" name=""/>
        <dsp:cNvSpPr/>
      </dsp:nvSpPr>
      <dsp:spPr>
        <a:xfrm>
          <a:off x="2892938" y="2627669"/>
          <a:ext cx="866273" cy="866273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활동량 증가</a:t>
          </a:r>
        </a:p>
      </dsp:txBody>
      <dsp:txXfrm>
        <a:off x="3019801" y="2754532"/>
        <a:ext cx="612547" cy="612547"/>
      </dsp:txXfrm>
    </dsp:sp>
    <dsp:sp modelId="{F78B9B03-9770-4D08-9697-17330C2BD5A6}">
      <dsp:nvSpPr>
        <dsp:cNvPr id="0" name=""/>
        <dsp:cNvSpPr/>
      </dsp:nvSpPr>
      <dsp:spPr>
        <a:xfrm>
          <a:off x="1579196" y="1313927"/>
          <a:ext cx="866273" cy="866273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>
        <a:off x="1706059" y="1440790"/>
        <a:ext cx="612547" cy="612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D124A-A8CF-4004-B574-108E66AD2071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B6396-6A16-4B6D-A8B3-22EAD78B0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80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1CC08-094C-353A-E99D-630CB91F5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FE8B8C-B7E6-87F9-8A26-EEB269748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0C4F8-3E7F-DACB-C8C8-98A40B3C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DD57-F74C-461C-AA0B-E78D033653F9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D0E4C-448E-BDF6-3BAD-82B16FC5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CF594-1F1B-7C4A-9F45-6ACB73EB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57042"/>
            <a:ext cx="2743200" cy="365125"/>
          </a:xfrm>
        </p:spPr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9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EB8AB-9666-1986-78C0-2657D524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762DE0-9FD9-D960-80DD-D714C417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ED89B-3640-2ADE-38D6-665A4965C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1931-10B8-42F3-BA33-2EA303451357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396CB-1875-8C7B-ED61-8DE28DB1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1A05B-38D2-A395-D0F6-8D1610E3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F6102A-AA85-A32F-0F3E-2F87DF3CF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82D5AB-AD1C-85A1-94CC-F831D9823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921EF-219B-FA1F-A7C4-CD969C322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96A53-154F-494D-98C9-E115514EA8C2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7F9A0-0996-4C73-F237-4F22FD6F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4D923-DED6-CFEF-D29C-D94319D0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5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BC17-7688-32BE-E15D-51DE4DDE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A6F7F-0DE0-A943-F99D-3E88BC210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6F4AC-97F3-6B4D-A89D-7A580BA0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6CC0-0DDD-483D-869E-54E57F81DE62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26BA8-7512-2260-286F-F038BFF8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57380-6E71-171A-E5A1-63E21A02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</p:spPr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9CDB2F9-04DE-B68E-A9D9-EFC34ACAC11E}"/>
              </a:ext>
            </a:extLst>
          </p:cNvPr>
          <p:cNvSpPr/>
          <p:nvPr userDrawn="1"/>
        </p:nvSpPr>
        <p:spPr>
          <a:xfrm flipV="1">
            <a:off x="0" y="-1"/>
            <a:ext cx="12192000" cy="58189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02F250D5-7678-E6D4-AC28-45FA2333260E}"/>
              </a:ext>
            </a:extLst>
          </p:cNvPr>
          <p:cNvSpPr/>
          <p:nvPr userDrawn="1"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상황분석</a:t>
            </a: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1656A8E-B955-CA78-5A7F-555A8F297455}"/>
              </a:ext>
            </a:extLst>
          </p:cNvPr>
          <p:cNvSpPr/>
          <p:nvPr userDrawn="1"/>
        </p:nvSpPr>
        <p:spPr>
          <a:xfrm>
            <a:off x="21372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타겟설정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7146DDA1-FB0A-93C2-2A92-ED8979FD5754}"/>
              </a:ext>
            </a:extLst>
          </p:cNvPr>
          <p:cNvSpPr/>
          <p:nvPr userDrawn="1"/>
        </p:nvSpPr>
        <p:spPr>
          <a:xfrm>
            <a:off x="41565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컨셉도출</a:t>
            </a: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3E9FE45C-7A49-2B54-C398-F35460D7CA42}"/>
              </a:ext>
            </a:extLst>
          </p:cNvPr>
          <p:cNvSpPr/>
          <p:nvPr userDrawn="1"/>
        </p:nvSpPr>
        <p:spPr>
          <a:xfrm>
            <a:off x="61758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스토리보드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58831452-24B8-86C7-6DDA-70DDDDA2D0C3}"/>
              </a:ext>
            </a:extLst>
          </p:cNvPr>
          <p:cNvSpPr/>
          <p:nvPr userDrawn="1"/>
        </p:nvSpPr>
        <p:spPr>
          <a:xfrm>
            <a:off x="81951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프로모션계획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8149A698-BFFE-2CC3-0E67-E71F813D9D25}"/>
              </a:ext>
            </a:extLst>
          </p:cNvPr>
          <p:cNvSpPr/>
          <p:nvPr userDrawn="1"/>
        </p:nvSpPr>
        <p:spPr>
          <a:xfrm>
            <a:off x="102144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241851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53BD5-C604-CE55-B2D8-4246DF2A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D1B1CB-3128-99D9-5A1A-50BE9D78B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33BC0-24AB-A894-D618-16DD2035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DB5F9-2F75-487B-8E0E-AD82368AFAB5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7CA8B-2BE7-9DFA-A228-C38CBAA8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3FB4-5974-874A-2292-94973D01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</p:spPr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28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76BA0-6C64-357A-78EA-5E3D8A1A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14659-2221-CD55-DD72-3FF64E066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69CA07-3AD3-861E-20E2-D6C92BFE9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2321B-05E7-FD59-64E1-EB61188D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3CDE-2CFA-4C29-9132-5443530C1E8E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54F0A-0707-47DF-0AF6-162129AC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B8B725-2354-6FCE-74E7-29C762E1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39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06F3D-BC75-2D4D-2031-4DF3C80B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850D5-7F44-9380-3780-7F4AD35F1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A4467-394A-7D8A-E7FD-C4D429CFC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BD6BC-E6DE-C0A3-DB81-2969C6C54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8E911F-4FEF-ED6F-E3E0-294647CA7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C9E2CD-3DA9-69C6-77B4-7F614C7C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1C3F-FA68-4E6A-9344-731CCEDC786A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E9EA19-FFF5-CEA5-A994-7B3E37EC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3FE8B0-415D-D8A6-E8A6-CB7FC002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2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7BA53-6729-C74C-3443-FD82A43C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2CEB9-B034-310E-78DF-7E49F3E0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DF6E-6CBD-409A-A8F9-786623C8BEA8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A6D7F2-7D58-C117-22A5-24871A41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FB6E5-BC82-3B3B-02DA-12BA57CA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7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89A4A8-2219-AA43-9999-20F03B06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FBAB-B5BD-4F6B-A8F7-41B9D2AA5520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C99C0D-18B8-BC20-06E6-0A4981B2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0D786-9767-47AC-F493-C5E94A5DD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2939"/>
            <a:ext cx="2743200" cy="365125"/>
          </a:xfrm>
        </p:spPr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7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00288-497D-1C5D-BACE-A0A34DA0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BC10C7-48FF-4D9C-0702-144A0876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62141-BAE8-BBE7-9D9C-C33D1A3BE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DDDE6-1801-EC6B-5F45-404BF934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935D7-D518-4FBB-B766-9EDF22B3FC9A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EC897-1906-B9DB-1642-CB6D9726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CD879-7556-2DC3-D87F-586B68DC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5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0E10C-9135-1BFF-2C0F-A22A104E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6379E-6CBC-CF43-3E1F-CFA29118D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513F46-746D-2CDB-5128-D4ADE43C2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5A3DC-C2C2-FAA0-0566-5DD78924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BBBAD-B185-4FFE-8CA7-82FBDABA2721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F7829-C711-2D27-F505-06692D68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8D03F-1C96-358C-B9ED-F386C6AA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3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A679CC-EC32-5FE0-6B04-4AFB2B56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4CCEF4-E7DF-63AC-63F0-6541FBF3C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4BDFB-D371-CC4B-4C95-7452C0BB1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2C325-A170-4872-84E2-100800FD09C8}" type="datetime1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3C914-6353-D7F9-CF56-DE41AD339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DD88E-D159-1F1B-955A-8CBB5539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A50A-462A-4323-AA21-1C88CC58EB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4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scoverynews.kr/news/articleView.html?idxno=892073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ocdocdoc.co.kr/news/articleView.html?idxno=300371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hosun.com/national/welfare-medical/2022/08/05/PXCWF6LPZBA6FM4LBBQ6UXVZ5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osun.com/site/data/html_dir/2010/09/29/2010092901993.html" TargetMode="External"/><Relationship Id="rId4" Type="http://schemas.openxmlformats.org/officeDocument/2006/relationships/hyperlink" Target="https://www.ibabynews.com/news/articleView.html?idxno=6629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news.kmib.co.kr/article/view.asp?arcid=00109728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@Pinkfong_Korean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@Pororo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ealth.kdca.go.kr/healthinfo/biz/health/gnrlzHealthInfo/gnrlzHealthInfo/gnrlzHealthInfoView.do?cntnts_sn=529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news/2022/society/article/6430133_35673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snews.co.kr/news/articleView.html?idxno=47923" TargetMode="External"/><Relationship Id="rId4" Type="http://schemas.openxmlformats.org/officeDocument/2006/relationships/hyperlink" Target="https://www.index.go.kr/unify/idx-info.do?idxCd=423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.kdca.go.kr/healthinfo/biz/health/gnrlzHealthInfo/gnrlzHealthInfo/gnrlzHealthInfoView.do?cntnts_sn=5292" TargetMode="External"/><Relationship Id="rId2" Type="http://schemas.openxmlformats.org/officeDocument/2006/relationships/hyperlink" Target="https://www.oc.go.kr/health/contents.do?key=1487&amp;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s8ytYFmOmk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newsis.com/view/?id=NISX20230510_0002297868&amp;cID=10802&amp;pID=14000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jpeg"/><Relationship Id="rId4" Type="http://schemas.openxmlformats.org/officeDocument/2006/relationships/diagramLayout" Target="../diagrams/layout1.xml"/><Relationship Id="rId9" Type="http://schemas.openxmlformats.org/officeDocument/2006/relationships/hyperlink" Target="https://health.kdca.go.kr/healthinfo/biz/health/gnrlzHealthInfo/gnrlzHealthInfo/gnrlzHealthInfoView.do?cntnts_sn=5292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NCBWOSeTyc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moe.go.kr/boardCnts/viewRenew.do?boardID=294&amp;boardSeq=93071&amp;lev=0&amp;searchType=null&amp;statusYN=W&amp;page=1&amp;s=moe&amp;m=020402&amp;opType=N)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ocdocdoc.co.kr/news/articleView.html?idxno=2025148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://www.khna.or.kr/homecare_new/11_child/rearing05.ph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aif.re.kr/boardDetail.do?hmpeSeqNo=3527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na.co.kr/view/AKR20220620094100530" TargetMode="External"/><Relationship Id="rId4" Type="http://schemas.openxmlformats.org/officeDocument/2006/relationships/hyperlink" Target="https://biz.chosun.com/policy/policy_sub/2022/03/15/XXITIWAMBVHM7HZNEDHPU4NEJ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eekly.chosun.com/news/articleView.html?idxno=217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D57BF53-5693-D0A5-50E2-2404DE60ED3D}"/>
              </a:ext>
            </a:extLst>
          </p:cNvPr>
          <p:cNvSpPr/>
          <p:nvPr/>
        </p:nvSpPr>
        <p:spPr>
          <a:xfrm>
            <a:off x="228600" y="254000"/>
            <a:ext cx="11734800" cy="6350000"/>
          </a:xfrm>
          <a:prstGeom prst="roundRect">
            <a:avLst>
              <a:gd name="adj" fmla="val 586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6E62BE-2799-4DE3-A0E6-80F985ABAD1D}"/>
              </a:ext>
            </a:extLst>
          </p:cNvPr>
          <p:cNvSpPr/>
          <p:nvPr/>
        </p:nvSpPr>
        <p:spPr>
          <a:xfrm>
            <a:off x="2514599" y="4050953"/>
            <a:ext cx="7162800" cy="655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1629F-151A-3C41-596E-E358678167AC}"/>
              </a:ext>
            </a:extLst>
          </p:cNvPr>
          <p:cNvSpPr/>
          <p:nvPr/>
        </p:nvSpPr>
        <p:spPr>
          <a:xfrm>
            <a:off x="4114797" y="2799081"/>
            <a:ext cx="3962404" cy="655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FB899-7F89-34E2-E2B1-C37F5C3D8F57}"/>
              </a:ext>
            </a:extLst>
          </p:cNvPr>
          <p:cNvSpPr txBox="1"/>
          <p:nvPr/>
        </p:nvSpPr>
        <p:spPr>
          <a:xfrm>
            <a:off x="2339202" y="2151727"/>
            <a:ext cx="75135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함께해요</a:t>
            </a:r>
            <a:endParaRPr lang="en-US" altLang="ko-KR" sz="8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8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 건강 지킴이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C3416-6B5D-7757-63AC-BC39B5D1A4E8}"/>
              </a:ext>
            </a:extLst>
          </p:cNvPr>
          <p:cNvSpPr txBox="1"/>
          <p:nvPr/>
        </p:nvSpPr>
        <p:spPr>
          <a:xfrm>
            <a:off x="5019422" y="470627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202227016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정여원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9C6826-3FB3-CD90-96D0-4BA82EB8E4F7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문제를 해결하기 위해서 정부와 지자체에서는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7C1242-736A-26B3-115A-FF3BE58D8CA3}"/>
              </a:ext>
            </a:extLst>
          </p:cNvPr>
          <p:cNvSpPr/>
          <p:nvPr/>
        </p:nvSpPr>
        <p:spPr>
          <a:xfrm>
            <a:off x="217150" y="1677600"/>
            <a:ext cx="5138621" cy="3480126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C785D6-6193-4F42-C5EB-0470362A5043}"/>
              </a:ext>
            </a:extLst>
          </p:cNvPr>
          <p:cNvSpPr/>
          <p:nvPr/>
        </p:nvSpPr>
        <p:spPr>
          <a:xfrm>
            <a:off x="6867671" y="1677600"/>
            <a:ext cx="5138621" cy="3480126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C9906AD-561F-D50C-DCEA-5205CF25A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416410"/>
            <a:ext cx="1670409" cy="23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72DCE-5321-1D9E-1137-6EF67FDE1DD7}"/>
              </a:ext>
            </a:extLst>
          </p:cNvPr>
          <p:cNvSpPr txBox="1"/>
          <p:nvPr/>
        </p:nvSpPr>
        <p:spPr>
          <a:xfrm>
            <a:off x="217150" y="1760604"/>
            <a:ext cx="5138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공공기관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지역사회가 손잡고 전국단위 비만예방 홍보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캠페인 추진</a:t>
            </a: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F10497D7-8FEF-8558-9DAE-D839B13C5890}"/>
              </a:ext>
            </a:extLst>
          </p:cNvPr>
          <p:cNvSpPr txBox="1"/>
          <p:nvPr/>
        </p:nvSpPr>
        <p:spPr>
          <a:xfrm>
            <a:off x="248419" y="4854946"/>
            <a:ext cx="16621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디스커버리 뉴스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(DISCOVERYNEWS) 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64AA2-83FB-140A-BD6D-7ABFC250D74D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계속되는 정부의 노력에도 불구하고 비만 문제는 여전히 해결되지 않고 있다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23C3D-60CF-2B10-A2CE-9BA4C9F2AAF7}"/>
              </a:ext>
            </a:extLst>
          </p:cNvPr>
          <p:cNvSpPr txBox="1"/>
          <p:nvPr/>
        </p:nvSpPr>
        <p:spPr>
          <a:xfrm>
            <a:off x="1993936" y="2278238"/>
            <a:ext cx="3330394" cy="199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건복지부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장관 조규홍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식품의약품안전처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처장 오유경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한국건강증진개발원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원장 조현장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비만예방의 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(10.11)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기념하여 국민의 비만에 대한 인식을 개선하고 일상생활 속 건강한 생활을 장려하고자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월을 시작으로 캠페인 전개하였다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F8D65B-BB4C-A799-BB50-BFBFAB7B4671}"/>
              </a:ext>
            </a:extLst>
          </p:cNvPr>
          <p:cNvSpPr/>
          <p:nvPr/>
        </p:nvSpPr>
        <p:spPr>
          <a:xfrm>
            <a:off x="2100314" y="4544792"/>
            <a:ext cx="3075844" cy="365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BC543-1B4D-2482-6448-B6BAC6ED292D}"/>
              </a:ext>
            </a:extLst>
          </p:cNvPr>
          <p:cNvSpPr txBox="1"/>
          <p:nvPr/>
        </p:nvSpPr>
        <p:spPr>
          <a:xfrm>
            <a:off x="2100313" y="4601249"/>
            <a:ext cx="3075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캠페인을 열었음</a:t>
            </a:r>
            <a:endParaRPr lang="ko-KR" altLang="en-US" sz="12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7FD4453-0A1E-663E-D635-F9B8066A4EB3}"/>
              </a:ext>
            </a:extLst>
          </p:cNvPr>
          <p:cNvSpPr/>
          <p:nvPr/>
        </p:nvSpPr>
        <p:spPr>
          <a:xfrm>
            <a:off x="5580146" y="2883616"/>
            <a:ext cx="1147215" cy="136473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DE65C-CC88-2A16-0552-B5F7ECE696B4}"/>
              </a:ext>
            </a:extLst>
          </p:cNvPr>
          <p:cNvSpPr txBox="1"/>
          <p:nvPr/>
        </p:nvSpPr>
        <p:spPr>
          <a:xfrm>
            <a:off x="7023647" y="1772291"/>
            <a:ext cx="4826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소아청소년 비만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아이들이 방치되고 있다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D2D135-D0D9-F439-9C86-335BEDFF84D4}"/>
              </a:ext>
            </a:extLst>
          </p:cNvPr>
          <p:cNvSpPr txBox="1"/>
          <p:nvPr/>
        </p:nvSpPr>
        <p:spPr>
          <a:xfrm>
            <a:off x="6935407" y="2018578"/>
            <a:ext cx="4976959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우리나라 소아청소년의 비만 문제를 우려하는 목소리가 나온 게 어제 오늘은 아니다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정부 또한 소아청소년 비만 문제 해결을 위해 실태 조사에 나서는 등 대책 마련에 고심하고 있음은 주지된 바다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그럼에도 소아청소년 비만 문제는 해결 기미가 보이지 않는다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질병관리청에 따르면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2021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기준 중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고등학생 남학생의 비만 유병률은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17.5%,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여학생은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9.1%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새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(2011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남학생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6.8%,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여학생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4.2%) 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 이상 증가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했다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비만으로 인한 합병증 문제는 더 심각하다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비만과 관련이 높은 제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형 당뇨병의 경우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15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(2002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~2016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사이 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소아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청소년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청년에서 </a:t>
            </a:r>
            <a:r>
              <a:rPr lang="en-US" altLang="ko-KR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증가했다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3D4EF3-C1EF-BA5C-674A-F7D2A8BE12FE}"/>
              </a:ext>
            </a:extLst>
          </p:cNvPr>
          <p:cNvSpPr/>
          <p:nvPr/>
        </p:nvSpPr>
        <p:spPr>
          <a:xfrm>
            <a:off x="7896956" y="4544792"/>
            <a:ext cx="3075844" cy="36528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80CA7-9DC2-693A-DF5D-4933552311EC}"/>
              </a:ext>
            </a:extLst>
          </p:cNvPr>
          <p:cNvSpPr txBox="1"/>
          <p:nvPr/>
        </p:nvSpPr>
        <p:spPr>
          <a:xfrm>
            <a:off x="7896955" y="4591724"/>
            <a:ext cx="3075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문제가 해결될 기미가 보이지 않음</a:t>
            </a:r>
            <a:endParaRPr lang="ko-KR" altLang="en-US" sz="12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hlinkClick r:id="rId4"/>
            <a:extLst>
              <a:ext uri="{FF2B5EF4-FFF2-40B4-BE49-F238E27FC236}">
                <a16:creationId xmlns:a16="http://schemas.microsoft.com/office/drawing/2014/main" id="{F10497D7-8FEF-8558-9DAE-D839B13C5890}"/>
              </a:ext>
            </a:extLst>
          </p:cNvPr>
          <p:cNvSpPr txBox="1"/>
          <p:nvPr/>
        </p:nvSpPr>
        <p:spPr>
          <a:xfrm>
            <a:off x="10258817" y="4289689"/>
            <a:ext cx="16535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청년의사 정민준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6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5" grpId="0" animBg="1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49C1E-04FC-13F1-7DBE-46C3E09E207B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그렇다면 어떻게 해야 소아 비만을 줄이는데 도움이 될까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33E4826-EEF2-B693-8928-A03B3D36187B}"/>
              </a:ext>
            </a:extLst>
          </p:cNvPr>
          <p:cNvSpPr/>
          <p:nvPr/>
        </p:nvSpPr>
        <p:spPr>
          <a:xfrm>
            <a:off x="623550" y="1978329"/>
            <a:ext cx="5561350" cy="3480126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E1F14-2151-B2C2-4D81-53EB176E70C3}"/>
              </a:ext>
            </a:extLst>
          </p:cNvPr>
          <p:cNvSpPr txBox="1"/>
          <p:nvPr/>
        </p:nvSpPr>
        <p:spPr>
          <a:xfrm>
            <a:off x="720397" y="2118382"/>
            <a:ext cx="3119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운동 않고 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TV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보는 부모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 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 비만에 영향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92D80-528D-00EF-4C30-FE5FD12156AE}"/>
              </a:ext>
            </a:extLst>
          </p:cNvPr>
          <p:cNvSpPr txBox="1"/>
          <p:nvPr/>
        </p:nvSpPr>
        <p:spPr>
          <a:xfrm>
            <a:off x="3513743" y="2395381"/>
            <a:ext cx="2648643" cy="2886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소아 비만을 치료할 때는 단순히 몸무게를 줄이는 것이 아니라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아이가 생활 습관을 바르게 교정하는 데 초점을 둬야 재발을 막을 수 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식습관에서는 작은 그릇 사용 등을 통해 총 칼로리 섭취량을 관리하면서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설탕이 첨가된 음료와 패스트푸드를 피하도록 한다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운동은 하루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분을 목표로 최소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이상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 이상 꾸준히 하는 것이 좋다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 공부 시간을 제외하고 앉아 있는 시간이나 디지털 기기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·TV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시간을 하루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 이내로 줄이는 것이 바람직하다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무엇보다 </a:t>
            </a:r>
            <a:r>
              <a:rPr lang="ko-KR" altLang="en-US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</a:t>
            </a:r>
            <a:r>
              <a:rPr lang="en-US" altLang="ko-KR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청소년 비만은 함께 먹고 자며 생활 패턴을 공유하는 가족 역할이 중요하다</a:t>
            </a:r>
            <a:r>
              <a:rPr lang="en-US" altLang="ko-KR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가족이 생활 습관 개선을 위해 함께 노력해야 근본적인 예방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치료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가능하다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생활 습관 개선 등으로 효과를 보지 못하고 심한 비만 합병증까지 나타난 경우엔 전문의 상담 후 의학적 치료를 고려해봐야 한다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70186A-9AEF-65A6-9E92-0EFBDC66E2B6}"/>
              </a:ext>
            </a:extLst>
          </p:cNvPr>
          <p:cNvSpPr/>
          <p:nvPr/>
        </p:nvSpPr>
        <p:spPr>
          <a:xfrm>
            <a:off x="7938328" y="2016103"/>
            <a:ext cx="3464124" cy="346412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소아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청소년 비만은 함께 먹고 자며 생활 패턴을 공유하는 </a:t>
            </a:r>
            <a:r>
              <a:rPr lang="ko-KR" altLang="en-US" sz="1400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가족 역할이 중요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하며 가족이 생활 습관 개선을 위해 </a:t>
            </a:r>
            <a:r>
              <a:rPr lang="ko-KR" altLang="en-US" sz="1400" b="1" i="0" dirty="0">
                <a:solidFill>
                  <a:schemeClr val="accent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함께 노력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해야 근본적인 예방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치료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관리가 가능하다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598A9050-C541-C1A3-1A4A-626D1B9F76DB}"/>
              </a:ext>
            </a:extLst>
          </p:cNvPr>
          <p:cNvSpPr txBox="1"/>
          <p:nvPr/>
        </p:nvSpPr>
        <p:spPr>
          <a:xfrm>
            <a:off x="720397" y="5254974"/>
            <a:ext cx="288640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조선일보 양혜란 서울의대 분당서울대병원 소아청소년과 교수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91AE27-2064-FC78-97DC-6AD34181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57" y="2582957"/>
            <a:ext cx="2648643" cy="15221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87EF28-1D06-4DA6-DFD2-75A24A67F6C7}"/>
              </a:ext>
            </a:extLst>
          </p:cNvPr>
          <p:cNvSpPr txBox="1"/>
          <p:nvPr/>
        </p:nvSpPr>
        <p:spPr>
          <a:xfrm>
            <a:off x="777546" y="4105079"/>
            <a:ext cx="2772103" cy="6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형제 중 비만인 아이가 있으면 다른 아이가 비만이 될 확률도 </a:t>
            </a:r>
            <a:r>
              <a:rPr lang="en-US" altLang="ko-KR" sz="8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40~80%</a:t>
            </a:r>
            <a:r>
              <a:rPr lang="ko-KR" altLang="en-US" sz="8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이른다</a:t>
            </a:r>
            <a:r>
              <a:rPr lang="en-US" altLang="ko-KR" sz="8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유전적 요인에 더해 </a:t>
            </a:r>
            <a:r>
              <a:rPr lang="ko-KR" altLang="en-US" sz="8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가족의 생활 양식과 식습관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 소아 비만에 영향을 미친다고 본다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8D0B560-B813-D365-7D04-27035AAF6F99}"/>
              </a:ext>
            </a:extLst>
          </p:cNvPr>
          <p:cNvSpPr/>
          <p:nvPr/>
        </p:nvSpPr>
        <p:spPr>
          <a:xfrm>
            <a:off x="6688101" y="3316442"/>
            <a:ext cx="747025" cy="8634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141D5D-98BF-1303-D3B0-7BF00E2C0A3C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 비만은 가족들의 영향을 받으며 가족과 함께 개선한다면 더 효과가 더 좋다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4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82F322-8B3A-BDDC-A2E7-78B91DD29B95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다른 유사 컨텐츠를 조사한 결과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9E3623-9FC0-39B7-2845-D7C3E3482288}"/>
              </a:ext>
            </a:extLst>
          </p:cNvPr>
          <p:cNvSpPr/>
          <p:nvPr/>
        </p:nvSpPr>
        <p:spPr>
          <a:xfrm>
            <a:off x="153652" y="1678816"/>
            <a:ext cx="11873248" cy="4096342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86FC06A-D1BC-C41A-896E-BC5B5D0F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41" y="1839573"/>
            <a:ext cx="870813" cy="87081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B8B999A-8108-BE97-502D-FA96131E5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627953"/>
              </p:ext>
            </p:extLst>
          </p:nvPr>
        </p:nvGraphicFramePr>
        <p:xfrm>
          <a:off x="4889745" y="1839573"/>
          <a:ext cx="5410265" cy="94488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082053">
                  <a:extLst>
                    <a:ext uri="{9D8B030D-6E8A-4147-A177-3AD203B41FA5}">
                      <a16:colId xmlns:a16="http://schemas.microsoft.com/office/drawing/2014/main" val="3567419121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3817809796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3617387050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2431989934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1609470829"/>
                    </a:ext>
                  </a:extLst>
                </a:gridCol>
              </a:tblGrid>
              <a:tr h="215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정보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장점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56504"/>
                  </a:ext>
                </a:extLst>
              </a:tr>
              <a:tr h="655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구글플레이스토어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다운로드 수 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10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만회 이상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 가이드 캐릭터 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명이 나와 운동 동작을 같이 함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트레이닝 프로그램 장비가 필요 없음</a:t>
                      </a:r>
                      <a:endParaRPr lang="en-US" altLang="ko-KR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파트니스 코치가 운동을 안내함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한국어가 지원되지 않으며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맞춤형 운동 플랜은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유료화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진행되어 있음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8468174"/>
                  </a:ext>
                </a:extLst>
              </a:tr>
            </a:tbl>
          </a:graphicData>
        </a:graphic>
      </p:graphicFrame>
      <p:graphicFrame>
        <p:nvGraphicFramePr>
          <p:cNvPr id="12" name="표 10">
            <a:extLst>
              <a:ext uri="{FF2B5EF4-FFF2-40B4-BE49-F238E27FC236}">
                <a16:creationId xmlns:a16="http://schemas.microsoft.com/office/drawing/2014/main" id="{ED5EDCA7-9DB3-BCA3-0F4F-700779A0C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93535"/>
              </p:ext>
            </p:extLst>
          </p:nvPr>
        </p:nvGraphicFramePr>
        <p:xfrm>
          <a:off x="4889744" y="3167710"/>
          <a:ext cx="5410265" cy="94488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082053">
                  <a:extLst>
                    <a:ext uri="{9D8B030D-6E8A-4147-A177-3AD203B41FA5}">
                      <a16:colId xmlns:a16="http://schemas.microsoft.com/office/drawing/2014/main" val="3567419121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3817809796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3617387050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2431989934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1609470829"/>
                    </a:ext>
                  </a:extLst>
                </a:gridCol>
              </a:tblGrid>
              <a:tr h="215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정보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장점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56504"/>
                  </a:ext>
                </a:extLst>
              </a:tr>
              <a:tr h="655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구글플레이스토어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다운로드 수 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 회 이상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 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분석을 통해 맞춤형 미션이 지속 업뎃되며 아이가 완료한 미션을 학부모가 확인 가능함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재밌고 다른 기기와 연동되어 편리함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시범사업으로 운영 중으로 초대코드가 없으면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사용이 불가함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8468174"/>
                  </a:ext>
                </a:extLst>
              </a:tr>
            </a:tbl>
          </a:graphicData>
        </a:graphic>
      </p:graphicFrame>
      <p:pic>
        <p:nvPicPr>
          <p:cNvPr id="13" name="Picture 5">
            <a:extLst>
              <a:ext uri="{FF2B5EF4-FFF2-40B4-BE49-F238E27FC236}">
                <a16:creationId xmlns:a16="http://schemas.microsoft.com/office/drawing/2014/main" id="{49DBEDEE-51CD-8670-4CA6-65F4D141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641" y="3167710"/>
            <a:ext cx="870812" cy="870631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A2A6BBE9-0A84-CFB6-3DF3-19C8846E1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59822"/>
              </p:ext>
            </p:extLst>
          </p:nvPr>
        </p:nvGraphicFramePr>
        <p:xfrm>
          <a:off x="4889744" y="4507703"/>
          <a:ext cx="5410265" cy="944880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1082053">
                  <a:extLst>
                    <a:ext uri="{9D8B030D-6E8A-4147-A177-3AD203B41FA5}">
                      <a16:colId xmlns:a16="http://schemas.microsoft.com/office/drawing/2014/main" val="3567419121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3817809796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3617387050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2431989934"/>
                    </a:ext>
                  </a:extLst>
                </a:gridCol>
                <a:gridCol w="1082053">
                  <a:extLst>
                    <a:ext uri="{9D8B030D-6E8A-4147-A177-3AD203B41FA5}">
                      <a16:colId xmlns:a16="http://schemas.microsoft.com/office/drawing/2014/main" val="1609470829"/>
                    </a:ext>
                  </a:extLst>
                </a:gridCol>
              </a:tblGrid>
              <a:tr h="215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앱 정보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장점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56504"/>
                  </a:ext>
                </a:extLst>
              </a:tr>
              <a:tr h="655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구글플레이스토어</a:t>
                      </a:r>
                    </a:p>
                  </a:txBody>
                  <a:tcPr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 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다운로드 수 </a:t>
                      </a:r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</a:t>
                      </a:r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억회 이상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기구 없이 집에서 홈트할 수 있도록 운동 루틴과 상황을 자동 저장하며 차트로 체중 변화를 알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무리하지 않고 할 수 있으며 체계적으로 선택하여 운동 스케줄을 조정할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광고가 많고 몇 단계를 지나면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초보자가 하기 힘든 동작이 추천되는 경우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있음</a:t>
                      </a: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84681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C872887-789D-81B2-1D1B-81279216E72E}"/>
              </a:ext>
            </a:extLst>
          </p:cNvPr>
          <p:cNvSpPr txBox="1"/>
          <p:nvPr/>
        </p:nvSpPr>
        <p:spPr>
          <a:xfrm>
            <a:off x="10363512" y="3350701"/>
            <a:ext cx="1599887" cy="6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반응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긍정적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재밌어요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부정적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찾기 힘들어요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9E27C-B119-D779-9488-57A62B040F85}"/>
              </a:ext>
            </a:extLst>
          </p:cNvPr>
          <p:cNvSpPr txBox="1"/>
          <p:nvPr/>
        </p:nvSpPr>
        <p:spPr>
          <a:xfrm>
            <a:off x="10363512" y="2037527"/>
            <a:ext cx="1599887" cy="44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반응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리뷰가 없음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32321-4E0E-F8AE-C6E9-8CEAAD2D8355}"/>
              </a:ext>
            </a:extLst>
          </p:cNvPr>
          <p:cNvSpPr txBox="1"/>
          <p:nvPr/>
        </p:nvSpPr>
        <p:spPr>
          <a:xfrm>
            <a:off x="10363512" y="4682384"/>
            <a:ext cx="1599887" cy="6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반응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긍정적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초보자가 하기 편리해요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부정적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광고가 너무 많아요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A10478-E5BF-534C-B7C4-4AF251C18AC5}"/>
              </a:ext>
            </a:extLst>
          </p:cNvPr>
          <p:cNvSpPr txBox="1"/>
          <p:nvPr/>
        </p:nvSpPr>
        <p:spPr>
          <a:xfrm>
            <a:off x="3643036" y="2668752"/>
            <a:ext cx="1394023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어린이를 위한 피트니스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4DD258-CF79-B96A-DBE1-80FF1A5174A2}"/>
              </a:ext>
            </a:extLst>
          </p:cNvPr>
          <p:cNvSpPr txBox="1"/>
          <p:nvPr/>
        </p:nvSpPr>
        <p:spPr>
          <a:xfrm>
            <a:off x="3985739" y="4005351"/>
            <a:ext cx="708615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우주두잇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FF8B05-2EF2-BE31-3D50-98574C96395B}"/>
              </a:ext>
            </a:extLst>
          </p:cNvPr>
          <p:cNvSpPr txBox="1"/>
          <p:nvPr/>
        </p:nvSpPr>
        <p:spPr>
          <a:xfrm>
            <a:off x="3904641" y="5319870"/>
            <a:ext cx="870812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홈 트레이닝</a:t>
            </a:r>
            <a:endParaRPr lang="en-US" altLang="ko-KR" sz="9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019949FA-73CA-4A8A-91B1-B120D0F76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640" y="4507703"/>
            <a:ext cx="870812" cy="8708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038D21-0DB6-3E89-390A-554A52E9EE3E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운동 앱은 문제점들을 해결하기 힘들고 접근성이 안 좋다는 단점이 있다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F540AE-E5F3-8997-D720-B015C586D9C4}"/>
              </a:ext>
            </a:extLst>
          </p:cNvPr>
          <p:cNvSpPr/>
          <p:nvPr/>
        </p:nvSpPr>
        <p:spPr>
          <a:xfrm>
            <a:off x="1966503" y="1725912"/>
            <a:ext cx="1302652" cy="1302652"/>
          </a:xfrm>
          <a:prstGeom prst="ellipse">
            <a:avLst/>
          </a:prstGeom>
          <a:solidFill>
            <a:srgbClr val="F7D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DD6C627-FEF4-9C30-7FAF-7961513E41FE}"/>
              </a:ext>
            </a:extLst>
          </p:cNvPr>
          <p:cNvSpPr/>
          <p:nvPr/>
        </p:nvSpPr>
        <p:spPr>
          <a:xfrm>
            <a:off x="1966503" y="3075660"/>
            <a:ext cx="1302652" cy="13026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02D25EB-8929-DAD3-7492-9A6342B753B9}"/>
              </a:ext>
            </a:extLst>
          </p:cNvPr>
          <p:cNvSpPr/>
          <p:nvPr/>
        </p:nvSpPr>
        <p:spPr>
          <a:xfrm>
            <a:off x="1966503" y="4425409"/>
            <a:ext cx="1302652" cy="13026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2D9F7-30CE-6C36-2B5B-26F60CDBB147}"/>
              </a:ext>
            </a:extLst>
          </p:cNvPr>
          <p:cNvSpPr txBox="1"/>
          <p:nvPr/>
        </p:nvSpPr>
        <p:spPr>
          <a:xfrm>
            <a:off x="2189666" y="2167018"/>
            <a:ext cx="85632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활동량 </a:t>
            </a:r>
            <a:r>
              <a:rPr lang="ko-KR" altLang="en-US" sz="105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</a:t>
            </a:r>
            <a:endParaRPr lang="en-US" altLang="ko-KR" sz="1050" b="1" dirty="0" smtClean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050" b="1" dirty="0" smtClean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96222-B95A-A055-79C0-D350BA5D1C1C}"/>
              </a:ext>
            </a:extLst>
          </p:cNvPr>
          <p:cNvSpPr txBox="1"/>
          <p:nvPr/>
        </p:nvSpPr>
        <p:spPr>
          <a:xfrm>
            <a:off x="2045173" y="3526091"/>
            <a:ext cx="114532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인스턴트</a:t>
            </a:r>
            <a:r>
              <a:rPr lang="en-US" altLang="ko-KR" sz="105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105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 음식 섭취량 증가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BCDB87-378E-EE21-9691-B06EE88E9B45}"/>
              </a:ext>
            </a:extLst>
          </p:cNvPr>
          <p:cNvSpPr txBox="1"/>
          <p:nvPr/>
        </p:nvSpPr>
        <p:spPr>
          <a:xfrm>
            <a:off x="2045174" y="4889363"/>
            <a:ext cx="114532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대면 활동 적응에 어려움을 겪음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2F1188F-1A9E-25D7-DC6F-9B01640D8B93}"/>
              </a:ext>
            </a:extLst>
          </p:cNvPr>
          <p:cNvSpPr/>
          <p:nvPr/>
        </p:nvSpPr>
        <p:spPr>
          <a:xfrm>
            <a:off x="219622" y="1723442"/>
            <a:ext cx="1302652" cy="13026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B50C10-BBF1-AD12-8458-19369C244CD7}"/>
              </a:ext>
            </a:extLst>
          </p:cNvPr>
          <p:cNvSpPr/>
          <p:nvPr/>
        </p:nvSpPr>
        <p:spPr>
          <a:xfrm>
            <a:off x="219622" y="3082514"/>
            <a:ext cx="1302652" cy="130265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0E08848-F380-DD65-BD44-3C4C4BF66AA4}"/>
              </a:ext>
            </a:extLst>
          </p:cNvPr>
          <p:cNvSpPr/>
          <p:nvPr/>
        </p:nvSpPr>
        <p:spPr>
          <a:xfrm>
            <a:off x="219622" y="4445786"/>
            <a:ext cx="1302652" cy="130265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DD47F3-6281-A52B-722C-432D0A1A891E}"/>
              </a:ext>
            </a:extLst>
          </p:cNvPr>
          <p:cNvSpPr txBox="1"/>
          <p:nvPr/>
        </p:nvSpPr>
        <p:spPr>
          <a:xfrm>
            <a:off x="265165" y="2095652"/>
            <a:ext cx="1211566" cy="558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 </a:t>
            </a: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인해 사회적 거리두기 확산</a:t>
            </a: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그로 인한 외부 활동 감소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3A195B-1002-F5AE-C71A-2EB14CBC7360}"/>
              </a:ext>
            </a:extLst>
          </p:cNvPr>
          <p:cNvSpPr txBox="1"/>
          <p:nvPr/>
        </p:nvSpPr>
        <p:spPr>
          <a:xfrm>
            <a:off x="265165" y="3454725"/>
            <a:ext cx="1211566" cy="558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자택 근무</a:t>
            </a: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비대면 수업의 장기화로 인해 배달 음식 수요 증가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9AA6D1-1219-52E8-0BC3-197003DFA76F}"/>
              </a:ext>
            </a:extLst>
          </p:cNvPr>
          <p:cNvSpPr txBox="1"/>
          <p:nvPr/>
        </p:nvSpPr>
        <p:spPr>
          <a:xfrm>
            <a:off x="265165" y="4656415"/>
            <a:ext cx="1211566" cy="881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사회적 거리두기 해제 이후 대면 수업이 이루어졌으나 비대면 수업에 적응에 어려움을 겪는 사례가 발생</a:t>
            </a:r>
          </a:p>
        </p:txBody>
      </p:sp>
      <p:sp>
        <p:nvSpPr>
          <p:cNvPr id="42" name="더하기 기호 41">
            <a:extLst>
              <a:ext uri="{FF2B5EF4-FFF2-40B4-BE49-F238E27FC236}">
                <a16:creationId xmlns:a16="http://schemas.microsoft.com/office/drawing/2014/main" id="{A65ABBF0-B81F-2141-2911-F893FADCBF40}"/>
              </a:ext>
            </a:extLst>
          </p:cNvPr>
          <p:cNvSpPr/>
          <p:nvPr/>
        </p:nvSpPr>
        <p:spPr>
          <a:xfrm>
            <a:off x="604041" y="2790767"/>
            <a:ext cx="530054" cy="530054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더하기 기호 42">
            <a:extLst>
              <a:ext uri="{FF2B5EF4-FFF2-40B4-BE49-F238E27FC236}">
                <a16:creationId xmlns:a16="http://schemas.microsoft.com/office/drawing/2014/main" id="{CDE0182B-F1E5-30AD-51DB-434C9820BEAE}"/>
              </a:ext>
            </a:extLst>
          </p:cNvPr>
          <p:cNvSpPr/>
          <p:nvPr/>
        </p:nvSpPr>
        <p:spPr>
          <a:xfrm>
            <a:off x="610922" y="4152330"/>
            <a:ext cx="530054" cy="530054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576010-7B2F-6208-21D9-B266A281319D}"/>
              </a:ext>
            </a:extLst>
          </p:cNvPr>
          <p:cNvSpPr txBox="1"/>
          <p:nvPr/>
        </p:nvSpPr>
        <p:spPr>
          <a:xfrm>
            <a:off x="4889744" y="2788617"/>
            <a:ext cx="7073655" cy="3166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인스턴트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 음식 섭취량 조절을 할 수 없음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영어만 지원하기 때문에 영어를 모르는 아이들은 사용하기 힘듦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E14945-D9DA-795E-A588-95BEFD15E2C0}"/>
              </a:ext>
            </a:extLst>
          </p:cNvPr>
          <p:cNvSpPr txBox="1"/>
          <p:nvPr/>
        </p:nvSpPr>
        <p:spPr>
          <a:xfrm>
            <a:off x="4889744" y="4110927"/>
            <a:ext cx="4492553" cy="3166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의사 소통 능력을 기르기 힘듦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8A23ED-55F4-DF4A-A271-3C9D6B08E556}"/>
              </a:ext>
            </a:extLst>
          </p:cNvPr>
          <p:cNvSpPr txBox="1"/>
          <p:nvPr/>
        </p:nvSpPr>
        <p:spPr>
          <a:xfrm>
            <a:off x="4889744" y="5447597"/>
            <a:ext cx="5589570" cy="3166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스스로 체크하지 않으면 인스턴트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 음식 섭취량 조절하기 힘듦</a:t>
            </a:r>
          </a:p>
        </p:txBody>
      </p:sp>
      <p:sp>
        <p:nvSpPr>
          <p:cNvPr id="32" name="사각형: 둥근 모서리 2">
            <a:extLst>
              <a:ext uri="{FF2B5EF4-FFF2-40B4-BE49-F238E27FC236}">
                <a16:creationId xmlns:a16="http://schemas.microsoft.com/office/drawing/2014/main" id="{D6266EE1-712C-7744-E99A-18A7FB40E8F5}"/>
              </a:ext>
            </a:extLst>
          </p:cNvPr>
          <p:cNvSpPr/>
          <p:nvPr/>
        </p:nvSpPr>
        <p:spPr>
          <a:xfrm>
            <a:off x="972902" y="1504322"/>
            <a:ext cx="1552003" cy="378162"/>
          </a:xfrm>
          <a:prstGeom prst="roundRect">
            <a:avLst>
              <a:gd name="adj" fmla="val 7544"/>
            </a:avLst>
          </a:prstGeom>
          <a:solidFill>
            <a:schemeClr val="accent2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기존에 있던 문제점</a:t>
            </a:r>
            <a:endParaRPr lang="ko-KR" altLang="en-US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BB6B046B-9FC6-5FDE-64D7-AE70D4EF25F4}"/>
              </a:ext>
            </a:extLst>
          </p:cNvPr>
          <p:cNvSpPr/>
          <p:nvPr/>
        </p:nvSpPr>
        <p:spPr>
          <a:xfrm rot="5400000">
            <a:off x="1484668" y="2273007"/>
            <a:ext cx="558402" cy="2035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5F412E29-AA73-533B-7629-C0922AE6ED2A}"/>
              </a:ext>
            </a:extLst>
          </p:cNvPr>
          <p:cNvSpPr/>
          <p:nvPr/>
        </p:nvSpPr>
        <p:spPr>
          <a:xfrm rot="5400000">
            <a:off x="1484668" y="3632080"/>
            <a:ext cx="558402" cy="2035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DC5D6D9C-B497-972D-7B42-1A195EE9A02F}"/>
              </a:ext>
            </a:extLst>
          </p:cNvPr>
          <p:cNvSpPr/>
          <p:nvPr/>
        </p:nvSpPr>
        <p:spPr>
          <a:xfrm rot="5400000">
            <a:off x="1484668" y="4995352"/>
            <a:ext cx="558402" cy="2035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9F9C695-0A32-9C85-2B5A-37FA79EA3EEE}"/>
              </a:ext>
            </a:extLst>
          </p:cNvPr>
          <p:cNvCxnSpPr>
            <a:cxnSpLocks/>
            <a:stCxn id="3" idx="6"/>
            <a:endCxn id="22" idx="1"/>
          </p:cNvCxnSpPr>
          <p:nvPr/>
        </p:nvCxnSpPr>
        <p:spPr>
          <a:xfrm>
            <a:off x="3269155" y="3726986"/>
            <a:ext cx="635485" cy="1216123"/>
          </a:xfrm>
          <a:prstGeom prst="bentConnector3">
            <a:avLst>
              <a:gd name="adj1" fmla="val 3444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F15F4DF-1B41-D1B6-09D4-0DD7ED22AFFE}"/>
              </a:ext>
            </a:extLst>
          </p:cNvPr>
          <p:cNvCxnSpPr>
            <a:cxnSpLocks/>
            <a:stCxn id="7" idx="6"/>
            <a:endCxn id="13" idx="1"/>
          </p:cNvCxnSpPr>
          <p:nvPr/>
        </p:nvCxnSpPr>
        <p:spPr>
          <a:xfrm flipV="1">
            <a:off x="3269155" y="3603026"/>
            <a:ext cx="635486" cy="14737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8A005B1-F657-A3F5-5F22-D6D80800ACF8}"/>
              </a:ext>
            </a:extLst>
          </p:cNvPr>
          <p:cNvCxnSpPr>
            <a:cxnSpLocks/>
            <a:stCxn id="3" idx="6"/>
            <a:endCxn id="9" idx="1"/>
          </p:cNvCxnSpPr>
          <p:nvPr/>
        </p:nvCxnSpPr>
        <p:spPr>
          <a:xfrm flipV="1">
            <a:off x="3269155" y="2274980"/>
            <a:ext cx="635486" cy="1452006"/>
          </a:xfrm>
          <a:prstGeom prst="bentConnector3">
            <a:avLst>
              <a:gd name="adj1" fmla="val 3444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5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F07F2E1-1473-C645-1F18-C677969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1721" y="1585390"/>
            <a:ext cx="1288556" cy="2538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976B0-17AB-2A0D-36A4-E3D83F29F17D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그러면 부모와 아이가 함께 사용할 수 있는 운동 앱은 어떨까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266EE1-712C-7744-E99A-18A7FB40E8F5}"/>
              </a:ext>
            </a:extLst>
          </p:cNvPr>
          <p:cNvSpPr/>
          <p:nvPr/>
        </p:nvSpPr>
        <p:spPr>
          <a:xfrm>
            <a:off x="606253" y="1585390"/>
            <a:ext cx="1894706" cy="461665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기존에 있던 문제점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CA485E-E316-7A60-364D-8790E0ED70DC}"/>
              </a:ext>
            </a:extLst>
          </p:cNvPr>
          <p:cNvSpPr/>
          <p:nvPr/>
        </p:nvSpPr>
        <p:spPr>
          <a:xfrm>
            <a:off x="9407601" y="1585390"/>
            <a:ext cx="1927662" cy="461665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앱에 있던 단점</a:t>
            </a:r>
            <a:endParaRPr lang="en-US" altLang="ko-KR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4BFDC6-70CF-6BD5-48A3-A1A7AE216475}"/>
              </a:ext>
            </a:extLst>
          </p:cNvPr>
          <p:cNvSpPr/>
          <p:nvPr/>
        </p:nvSpPr>
        <p:spPr>
          <a:xfrm>
            <a:off x="9674563" y="2672549"/>
            <a:ext cx="1393738" cy="13937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3B15D-BC40-8E7D-D4B2-7F807CEAEA7A}"/>
              </a:ext>
            </a:extLst>
          </p:cNvPr>
          <p:cNvSpPr txBox="1"/>
          <p:nvPr/>
        </p:nvSpPr>
        <p:spPr>
          <a:xfrm>
            <a:off x="9674563" y="3138585"/>
            <a:ext cx="13937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아이가 혼자 따라하기 힘듦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CBBEB6-6471-7AF9-1FE4-DE73A59D8400}"/>
              </a:ext>
            </a:extLst>
          </p:cNvPr>
          <p:cNvSpPr/>
          <p:nvPr/>
        </p:nvSpPr>
        <p:spPr>
          <a:xfrm>
            <a:off x="9674563" y="4120002"/>
            <a:ext cx="1393738" cy="13937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02A12B-B3D0-CEF1-038C-718201B9D8A7}"/>
              </a:ext>
            </a:extLst>
          </p:cNvPr>
          <p:cNvSpPr txBox="1"/>
          <p:nvPr/>
        </p:nvSpPr>
        <p:spPr>
          <a:xfrm>
            <a:off x="9674563" y="4678371"/>
            <a:ext cx="139373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접근성이 안 좋음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EDBCD0D-1996-DE6B-6051-42147139D455}"/>
              </a:ext>
            </a:extLst>
          </p:cNvPr>
          <p:cNvSpPr/>
          <p:nvPr/>
        </p:nvSpPr>
        <p:spPr>
          <a:xfrm>
            <a:off x="3801760" y="4430808"/>
            <a:ext cx="4588478" cy="19329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일정을 작성해 정해진 시간에 알림이 울려 운동 루틴을 만듦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운동량과 소모 칼로리를 확인하여 조절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시스템을 통해 가까운 동네 주민과의 의사 소통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 시스템을 통해 함께 운동 일정을 만들고 알림을 통해 전달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복잡한 절차 없이 누구나 사용할 수 있도록 기획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D37D295-A414-46F1-7BD5-A9EDA469068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500959" y="4430808"/>
            <a:ext cx="1300801" cy="96646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BB936309-6694-017E-2F90-E85BCD922519}"/>
              </a:ext>
            </a:extLst>
          </p:cNvPr>
          <p:cNvCxnSpPr>
            <a:cxnSpLocks/>
            <a:stCxn id="52" idx="2"/>
            <a:endCxn id="27" idx="3"/>
          </p:cNvCxnSpPr>
          <p:nvPr/>
        </p:nvCxnSpPr>
        <p:spPr>
          <a:xfrm rot="10800000" flipV="1">
            <a:off x="8390238" y="4093143"/>
            <a:ext cx="1733520" cy="130412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더하기 기호 51">
            <a:extLst>
              <a:ext uri="{FF2B5EF4-FFF2-40B4-BE49-F238E27FC236}">
                <a16:creationId xmlns:a16="http://schemas.microsoft.com/office/drawing/2014/main" id="{60AB5A01-AF2B-1279-A376-672BF65205D9}"/>
              </a:ext>
            </a:extLst>
          </p:cNvPr>
          <p:cNvSpPr/>
          <p:nvPr/>
        </p:nvSpPr>
        <p:spPr>
          <a:xfrm>
            <a:off x="10034415" y="3756127"/>
            <a:ext cx="674034" cy="674034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250304-7083-571F-5AFE-B3F6741B687A}"/>
              </a:ext>
            </a:extLst>
          </p:cNvPr>
          <p:cNvSpPr/>
          <p:nvPr/>
        </p:nvSpPr>
        <p:spPr>
          <a:xfrm>
            <a:off x="180899" y="2438963"/>
            <a:ext cx="1302652" cy="13026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DFA40F-7379-BEFD-B7C5-BB19A2F9E756}"/>
              </a:ext>
            </a:extLst>
          </p:cNvPr>
          <p:cNvSpPr/>
          <p:nvPr/>
        </p:nvSpPr>
        <p:spPr>
          <a:xfrm>
            <a:off x="180899" y="3798035"/>
            <a:ext cx="1302652" cy="130265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3B592A9-32AA-3DB3-1B8E-845769D584B6}"/>
              </a:ext>
            </a:extLst>
          </p:cNvPr>
          <p:cNvSpPr/>
          <p:nvPr/>
        </p:nvSpPr>
        <p:spPr>
          <a:xfrm>
            <a:off x="180899" y="5161307"/>
            <a:ext cx="1302652" cy="130265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E996D-23A8-3F50-7434-81483167D99B}"/>
              </a:ext>
            </a:extLst>
          </p:cNvPr>
          <p:cNvSpPr txBox="1"/>
          <p:nvPr/>
        </p:nvSpPr>
        <p:spPr>
          <a:xfrm>
            <a:off x="226442" y="2811174"/>
            <a:ext cx="1211566" cy="558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 </a:t>
            </a: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인해 사회적 거리두기 확산</a:t>
            </a: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그로 인한 외부 활동 감소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DED95-F642-85FA-992B-D9366785B6AA}"/>
              </a:ext>
            </a:extLst>
          </p:cNvPr>
          <p:cNvSpPr txBox="1"/>
          <p:nvPr/>
        </p:nvSpPr>
        <p:spPr>
          <a:xfrm>
            <a:off x="226442" y="4170246"/>
            <a:ext cx="1211566" cy="558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자택 근무</a:t>
            </a: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비대면 수업의 장기화로 인해 배달 음식 수요 증가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87711-2D15-B61B-FB5F-3888BE86C84D}"/>
              </a:ext>
            </a:extLst>
          </p:cNvPr>
          <p:cNvSpPr txBox="1"/>
          <p:nvPr/>
        </p:nvSpPr>
        <p:spPr>
          <a:xfrm>
            <a:off x="226442" y="5371935"/>
            <a:ext cx="1211566" cy="881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사회적 거리두기 해제 이후 대면 수업이 이루어졌으나 비대면 수업에 적응에 어려움을 겪는 사례가 발생</a:t>
            </a:r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2F01EE1E-F9C7-B3A8-273D-F0466C86DDAE}"/>
              </a:ext>
            </a:extLst>
          </p:cNvPr>
          <p:cNvSpPr/>
          <p:nvPr/>
        </p:nvSpPr>
        <p:spPr>
          <a:xfrm>
            <a:off x="570291" y="3511261"/>
            <a:ext cx="520108" cy="52010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51C55882-D080-4CDF-4961-42F01CF26E86}"/>
              </a:ext>
            </a:extLst>
          </p:cNvPr>
          <p:cNvSpPr/>
          <p:nvPr/>
        </p:nvSpPr>
        <p:spPr>
          <a:xfrm>
            <a:off x="577172" y="4872824"/>
            <a:ext cx="520108" cy="52010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293D26C-10B8-6E1B-F94E-125AF7838AF8}"/>
              </a:ext>
            </a:extLst>
          </p:cNvPr>
          <p:cNvSpPr/>
          <p:nvPr/>
        </p:nvSpPr>
        <p:spPr>
          <a:xfrm>
            <a:off x="1602499" y="2447836"/>
            <a:ext cx="1302652" cy="1302652"/>
          </a:xfrm>
          <a:prstGeom prst="ellipse">
            <a:avLst/>
          </a:prstGeom>
          <a:solidFill>
            <a:srgbClr val="F7D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621547-43BC-8725-5B4D-826E9B775EF3}"/>
              </a:ext>
            </a:extLst>
          </p:cNvPr>
          <p:cNvSpPr/>
          <p:nvPr/>
        </p:nvSpPr>
        <p:spPr>
          <a:xfrm>
            <a:off x="1602499" y="3797584"/>
            <a:ext cx="1302652" cy="1302652"/>
          </a:xfrm>
          <a:prstGeom prst="ellipse">
            <a:avLst/>
          </a:prstGeom>
          <a:solidFill>
            <a:srgbClr val="F7D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D8E6ED9-AD3B-F7F0-B0F6-78D66EBFFB2B}"/>
              </a:ext>
            </a:extLst>
          </p:cNvPr>
          <p:cNvSpPr/>
          <p:nvPr/>
        </p:nvSpPr>
        <p:spPr>
          <a:xfrm>
            <a:off x="1602499" y="5147333"/>
            <a:ext cx="1302652" cy="1302652"/>
          </a:xfrm>
          <a:prstGeom prst="ellipse">
            <a:avLst/>
          </a:prstGeom>
          <a:solidFill>
            <a:srgbClr val="F7D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8AC77-51E5-7D21-4ADD-418D0CAA17AC}"/>
              </a:ext>
            </a:extLst>
          </p:cNvPr>
          <p:cNvSpPr txBox="1"/>
          <p:nvPr/>
        </p:nvSpPr>
        <p:spPr>
          <a:xfrm>
            <a:off x="1808831" y="2968356"/>
            <a:ext cx="88998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활동량 감소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FEB540-F78A-16BC-AAF1-F32D56E299B0}"/>
              </a:ext>
            </a:extLst>
          </p:cNvPr>
          <p:cNvSpPr txBox="1"/>
          <p:nvPr/>
        </p:nvSpPr>
        <p:spPr>
          <a:xfrm>
            <a:off x="1681169" y="4241160"/>
            <a:ext cx="114532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인스턴트</a:t>
            </a:r>
            <a:r>
              <a:rPr lang="en-US" altLang="ko-KR" sz="105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105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 음식 섭취량 증가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D37AC4-8ADE-BE81-BD1D-DC05379F3BE0}"/>
              </a:ext>
            </a:extLst>
          </p:cNvPr>
          <p:cNvSpPr txBox="1"/>
          <p:nvPr/>
        </p:nvSpPr>
        <p:spPr>
          <a:xfrm>
            <a:off x="1681170" y="5590909"/>
            <a:ext cx="114532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대면 활동 적응에 어려움을 겪음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C842E7BE-737A-D010-A017-C46FB99ECE63}"/>
              </a:ext>
            </a:extLst>
          </p:cNvPr>
          <p:cNvSpPr/>
          <p:nvPr/>
        </p:nvSpPr>
        <p:spPr>
          <a:xfrm rot="5400000">
            <a:off x="1329235" y="2988079"/>
            <a:ext cx="558402" cy="2035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127772F-8C08-9B80-6721-378724D6C7F1}"/>
              </a:ext>
            </a:extLst>
          </p:cNvPr>
          <p:cNvSpPr/>
          <p:nvPr/>
        </p:nvSpPr>
        <p:spPr>
          <a:xfrm rot="5400000">
            <a:off x="1329235" y="4347152"/>
            <a:ext cx="558402" cy="2035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FCDD9FA-A3A0-F82F-449B-0D1804DAC3DD}"/>
              </a:ext>
            </a:extLst>
          </p:cNvPr>
          <p:cNvSpPr/>
          <p:nvPr/>
        </p:nvSpPr>
        <p:spPr>
          <a:xfrm rot="5400000">
            <a:off x="1329235" y="5695910"/>
            <a:ext cx="558402" cy="20352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9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7783B2-CE0F-A257-E4AC-F76A830FF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907" y="1787125"/>
            <a:ext cx="1288556" cy="253898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9E31A292-0E64-F0A6-4320-7E8C78AB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44" y="1787126"/>
            <a:ext cx="1288556" cy="253898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FF2E2305-E602-6C6F-A58A-E8021C691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1981" y="1787125"/>
            <a:ext cx="1288555" cy="25389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81ED5D5-C5F1-C61F-91A1-834CCA71E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6517" y="1787125"/>
            <a:ext cx="1286486" cy="253707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878A34-6E47-C93C-31D2-8FC340E7C62F}"/>
              </a:ext>
            </a:extLst>
          </p:cNvPr>
          <p:cNvSpPr/>
          <p:nvPr/>
        </p:nvSpPr>
        <p:spPr>
          <a:xfrm>
            <a:off x="215941" y="2568730"/>
            <a:ext cx="2805297" cy="1755471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개요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인한 소아 비만 급증과 장기화된 비대면 수업으로 인해 대인관계에 어려움을 가지고 있는 어린 아이들을 돕기 위해 기획하였습니다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A93250-EA9C-80D2-13C2-B5A046F4275E}"/>
              </a:ext>
            </a:extLst>
          </p:cNvPr>
          <p:cNvSpPr/>
          <p:nvPr/>
        </p:nvSpPr>
        <p:spPr>
          <a:xfrm>
            <a:off x="3520958" y="4714103"/>
            <a:ext cx="5302046" cy="1755471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의도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소아 비만은 아이가 성인이 될 시 그대로 비만을 이어갈 확률이 높고 아이에게 성조숙증을 일으킬 수 있으며 당뇨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고혈압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고지혈증과 같은 합병증이 생길 위험이 있고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장기화된 비대면 수업으로 인해 대인관계가 미숙한 아이들이 학부모와 함께 해결해 나갈 수 있도록 하기 위해 기획하게 되었습니다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B497A6-681C-1BE2-DD1E-C09FF4796DA5}"/>
              </a:ext>
            </a:extLst>
          </p:cNvPr>
          <p:cNvSpPr/>
          <p:nvPr/>
        </p:nvSpPr>
        <p:spPr>
          <a:xfrm>
            <a:off x="9170762" y="2046557"/>
            <a:ext cx="2805297" cy="3235434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아이의 건강 수치와 운동량을 공유하여 건강 상태를 한눈에 확인해 쉽게 아이의 체중 관리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부모님과 함께 활동할 수 있도록 알림 보내기를 통해 꾸준히 운동할 수 있도록 동기부여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주변의 다른 그룹 가족과의 만남과 교류를 통한 대인관계 회복 및 사회성 발달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2CCABFC-1013-5988-5827-B7DFDA08FCB3}"/>
              </a:ext>
            </a:extLst>
          </p:cNvPr>
          <p:cNvCxnSpPr>
            <a:cxnSpLocks/>
            <a:stCxn id="9" idx="2"/>
            <a:endCxn id="5" idx="1"/>
          </p:cNvCxnSpPr>
          <p:nvPr/>
        </p:nvCxnSpPr>
        <p:spPr>
          <a:xfrm rot="5400000" flipH="1" flipV="1">
            <a:off x="1896957" y="2778252"/>
            <a:ext cx="1267581" cy="1824317"/>
          </a:xfrm>
          <a:prstGeom prst="bentConnector4">
            <a:avLst>
              <a:gd name="adj1" fmla="val -18034"/>
              <a:gd name="adj2" fmla="val 88443"/>
            </a:avLst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C4CE040-A64B-ED92-ECD4-A2D94591C260}"/>
              </a:ext>
            </a:extLst>
          </p:cNvPr>
          <p:cNvCxnSpPr>
            <a:cxnSpLocks/>
            <a:stCxn id="11" idx="2"/>
            <a:endCxn id="8" idx="3"/>
          </p:cNvCxnSpPr>
          <p:nvPr/>
        </p:nvCxnSpPr>
        <p:spPr>
          <a:xfrm rot="5400000" flipH="1">
            <a:off x="8585043" y="3293623"/>
            <a:ext cx="2226328" cy="1750408"/>
          </a:xfrm>
          <a:prstGeom prst="bentConnector4">
            <a:avLst>
              <a:gd name="adj1" fmla="val -10268"/>
              <a:gd name="adj2" fmla="val 90066"/>
            </a:avLst>
          </a:prstGeom>
          <a:ln w="127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CE68E-353A-E443-A911-508DD3693694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「함께해요 아이 건강 지킴이 」는 어떤 앱인가요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0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22402A-17E5-452E-4106-A1A7F89A789A}"/>
              </a:ext>
            </a:extLst>
          </p:cNvPr>
          <p:cNvSpPr/>
          <p:nvPr/>
        </p:nvSpPr>
        <p:spPr>
          <a:xfrm>
            <a:off x="247993" y="1677600"/>
            <a:ext cx="4106155" cy="3773287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AAF7B-A043-533B-E4A0-1EDE378737B5}"/>
              </a:ext>
            </a:extLst>
          </p:cNvPr>
          <p:cNvSpPr txBox="1"/>
          <p:nvPr/>
        </p:nvSpPr>
        <p:spPr>
          <a:xfrm>
            <a:off x="343985" y="1867388"/>
            <a:ext cx="3921566" cy="33855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기존에 있던 문제 상황</a:t>
            </a:r>
            <a:endParaRPr lang="en-US" altLang="ko-KR" sz="1600" b="1" dirty="0">
              <a:solidFill>
                <a:srgbClr val="22222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F8D65B-BB4C-A799-BB50-BFBFAB7B4671}"/>
              </a:ext>
            </a:extLst>
          </p:cNvPr>
          <p:cNvSpPr/>
          <p:nvPr/>
        </p:nvSpPr>
        <p:spPr>
          <a:xfrm>
            <a:off x="343921" y="4664682"/>
            <a:ext cx="3921630" cy="45802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BC543-1B4D-2482-6448-B6BAC6ED292D}"/>
              </a:ext>
            </a:extLst>
          </p:cNvPr>
          <p:cNvSpPr txBox="1"/>
          <p:nvPr/>
        </p:nvSpPr>
        <p:spPr>
          <a:xfrm>
            <a:off x="343921" y="4678251"/>
            <a:ext cx="3921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코로나</a:t>
            </a:r>
            <a:r>
              <a:rPr lang="en-US" altLang="ko-KR" sz="11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11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동안 초등학생의 패스트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푸드 섭취율이 증가</a:t>
            </a:r>
            <a:endParaRPr lang="en-US" altLang="ko-KR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소아 비만 급증의 원인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10">
            <a:extLst>
              <a:ext uri="{FF2B5EF4-FFF2-40B4-BE49-F238E27FC236}">
                <a16:creationId xmlns:a16="http://schemas.microsoft.com/office/drawing/2014/main" id="{B622402A-17E5-452E-4106-A1A7F89A789A}"/>
              </a:ext>
            </a:extLst>
          </p:cNvPr>
          <p:cNvSpPr/>
          <p:nvPr/>
        </p:nvSpPr>
        <p:spPr>
          <a:xfrm>
            <a:off x="7820368" y="1677600"/>
            <a:ext cx="4106155" cy="3773287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626245A-7BF5-F471-ECC5-335B43FED238}"/>
              </a:ext>
            </a:extLst>
          </p:cNvPr>
          <p:cNvSpPr/>
          <p:nvPr/>
        </p:nvSpPr>
        <p:spPr>
          <a:xfrm>
            <a:off x="5019509" y="2490433"/>
            <a:ext cx="2147620" cy="21476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</a:t>
            </a:r>
            <a:r>
              <a:rPr lang="en-US" altLang="ko-KR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1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동안 초등학교 저학년에서 고학년 사이의 아이들이 비만으로 인한 건강 문제와 대면 수업에 어려움을 겪고 있음</a:t>
            </a:r>
            <a:endParaRPr lang="en-US" altLang="ko-KR" sz="1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44C409C-598A-52B4-DBE9-5E8731A0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20" y="2122349"/>
            <a:ext cx="2363774" cy="15764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0A920F-1EAE-D32B-D787-671B3DE16CB6}"/>
              </a:ext>
            </a:extLst>
          </p:cNvPr>
          <p:cNvSpPr txBox="1"/>
          <p:nvPr/>
        </p:nvSpPr>
        <p:spPr>
          <a:xfrm>
            <a:off x="7774419" y="3698790"/>
            <a:ext cx="2145377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설문에 참여한 연령대 중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39%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대가 가장 많았으며 그 다음은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29%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대였음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383896-D268-3478-6B63-F080CB0F6BD1}"/>
              </a:ext>
            </a:extLst>
          </p:cNvPr>
          <p:cNvSpPr/>
          <p:nvPr/>
        </p:nvSpPr>
        <p:spPr>
          <a:xfrm>
            <a:off x="7963756" y="4635810"/>
            <a:ext cx="1766702" cy="473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030AC-593C-F65F-6DA2-7AFD7EE2D12C}"/>
              </a:ext>
            </a:extLst>
          </p:cNvPr>
          <p:cNvSpPr txBox="1"/>
          <p:nvPr/>
        </p:nvSpPr>
        <p:spPr>
          <a:xfrm>
            <a:off x="7963756" y="4678251"/>
            <a:ext cx="176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설문 참여 중 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대가 가장 많이 참여함</a:t>
            </a:r>
            <a:endParaRPr lang="ko-KR" altLang="en-US" sz="1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C2350-C982-A0FF-AF5E-DE960A993BB1}"/>
              </a:ext>
            </a:extLst>
          </p:cNvPr>
          <p:cNvSpPr txBox="1"/>
          <p:nvPr/>
        </p:nvSpPr>
        <p:spPr>
          <a:xfrm>
            <a:off x="7774419" y="1932063"/>
            <a:ext cx="2145377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나이가 어떻게 되시나요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272" y="2277984"/>
            <a:ext cx="2128552" cy="11257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0A920F-1EAE-D32B-D787-671B3DE16CB6}"/>
              </a:ext>
            </a:extLst>
          </p:cNvPr>
          <p:cNvSpPr txBox="1"/>
          <p:nvPr/>
        </p:nvSpPr>
        <p:spPr>
          <a:xfrm>
            <a:off x="9770860" y="3698790"/>
            <a:ext cx="2145377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초등학교 저학년에서 고학년 아이들이 대면 수업에 적응하지 못하고 있음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383896-D268-3478-6B63-F080CB0F6BD1}"/>
              </a:ext>
            </a:extLst>
          </p:cNvPr>
          <p:cNvSpPr/>
          <p:nvPr/>
        </p:nvSpPr>
        <p:spPr>
          <a:xfrm>
            <a:off x="9960197" y="4635810"/>
            <a:ext cx="1766702" cy="473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0030AC-593C-F65F-6DA2-7AFD7EE2D12C}"/>
              </a:ext>
            </a:extLst>
          </p:cNvPr>
          <p:cNvSpPr txBox="1"/>
          <p:nvPr/>
        </p:nvSpPr>
        <p:spPr>
          <a:xfrm>
            <a:off x="9960197" y="4678251"/>
            <a:ext cx="176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초등학생 아이들 사이에서 대면 수업 적응이 힘듦</a:t>
            </a:r>
            <a:endParaRPr lang="ko-KR" altLang="en-US" sz="1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17" y="2410474"/>
            <a:ext cx="2165054" cy="11766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71" y="2400331"/>
            <a:ext cx="1833917" cy="1258196"/>
          </a:xfrm>
          <a:prstGeom prst="rect">
            <a:avLst/>
          </a:prstGeom>
        </p:spPr>
      </p:pic>
      <p:sp>
        <p:nvSpPr>
          <p:cNvPr id="46" name="순서도: 수행의 시작/종료 45"/>
          <p:cNvSpPr/>
          <p:nvPr/>
        </p:nvSpPr>
        <p:spPr>
          <a:xfrm>
            <a:off x="624812" y="3781118"/>
            <a:ext cx="1423064" cy="575142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sz="8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초등학생의 패스트푸드 섭취율 급증</a:t>
            </a:r>
          </a:p>
        </p:txBody>
      </p:sp>
      <p:sp>
        <p:nvSpPr>
          <p:cNvPr id="47" name="순서도: 수행의 시작/종료 46"/>
          <p:cNvSpPr/>
          <p:nvPr/>
        </p:nvSpPr>
        <p:spPr>
          <a:xfrm>
            <a:off x="2621199" y="3781118"/>
            <a:ext cx="1423064" cy="575142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sz="8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초등학생의 비만율 증가</a:t>
            </a:r>
          </a:p>
        </p:txBody>
      </p:sp>
      <p:sp>
        <p:nvSpPr>
          <p:cNvPr id="48" name="더하기 기호 23">
            <a:extLst>
              <a:ext uri="{FF2B5EF4-FFF2-40B4-BE49-F238E27FC236}">
                <a16:creationId xmlns:a16="http://schemas.microsoft.com/office/drawing/2014/main" id="{876BD4BE-FFB7-5690-F493-36E01B7AEE1B}"/>
              </a:ext>
            </a:extLst>
          </p:cNvPr>
          <p:cNvSpPr/>
          <p:nvPr/>
        </p:nvSpPr>
        <p:spPr>
          <a:xfrm>
            <a:off x="4390572" y="3273743"/>
            <a:ext cx="581000" cy="581000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더하기 기호 23">
            <a:extLst>
              <a:ext uri="{FF2B5EF4-FFF2-40B4-BE49-F238E27FC236}">
                <a16:creationId xmlns:a16="http://schemas.microsoft.com/office/drawing/2014/main" id="{876BD4BE-FFB7-5690-F493-36E01B7AEE1B}"/>
              </a:ext>
            </a:extLst>
          </p:cNvPr>
          <p:cNvSpPr/>
          <p:nvPr/>
        </p:nvSpPr>
        <p:spPr>
          <a:xfrm>
            <a:off x="7200009" y="3273743"/>
            <a:ext cx="581000" cy="581000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33">
            <a:extLst>
              <a:ext uri="{FF2B5EF4-FFF2-40B4-BE49-F238E27FC236}">
                <a16:creationId xmlns:a16="http://schemas.microsoft.com/office/drawing/2014/main" id="{162C2143-D44B-1289-8EEF-73C01437305A}"/>
              </a:ext>
            </a:extLst>
          </p:cNvPr>
          <p:cNvSpPr/>
          <p:nvPr/>
        </p:nvSpPr>
        <p:spPr>
          <a:xfrm>
            <a:off x="1438102" y="5765462"/>
            <a:ext cx="9315794" cy="830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이러한 이유로 주 타겟을 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세에서 </a:t>
            </a:r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초등학생 저학년 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</a:t>
            </a:r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고학년 아이들로 잡았고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그런 문제를 겪고 있는 아이들의 학부모를 서브 타겟으로 잡게 되었습니다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8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같음 기호 47">
            <a:extLst>
              <a:ext uri="{FF2B5EF4-FFF2-40B4-BE49-F238E27FC236}">
                <a16:creationId xmlns:a16="http://schemas.microsoft.com/office/drawing/2014/main" id="{9E2D398D-115D-4E8B-298E-A6A61295D964}"/>
              </a:ext>
            </a:extLst>
          </p:cNvPr>
          <p:cNvSpPr/>
          <p:nvPr/>
        </p:nvSpPr>
        <p:spPr>
          <a:xfrm rot="5400000">
            <a:off x="5801395" y="4927545"/>
            <a:ext cx="583846" cy="612101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E3489CCE-A666-56B0-43E8-4002BC84D707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0FB715B0-1654-62A4-C403-CC35D515F01F}"/>
              </a:ext>
            </a:extLst>
          </p:cNvPr>
          <p:cNvSpPr/>
          <p:nvPr/>
        </p:nvSpPr>
        <p:spPr>
          <a:xfrm>
            <a:off x="2137228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타겟설정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A5B35-46D7-4DCA-A0D7-400427D34FF5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핵심타겟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(CORE TAGET)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0613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/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서브타겟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(SUB TAGET)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2040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3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A33E4826-EEF2-B693-8928-A03B3D36187B}"/>
              </a:ext>
            </a:extLst>
          </p:cNvPr>
          <p:cNvSpPr/>
          <p:nvPr/>
        </p:nvSpPr>
        <p:spPr>
          <a:xfrm>
            <a:off x="623550" y="1677600"/>
            <a:ext cx="5561350" cy="3480126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23">
            <a:extLst>
              <a:ext uri="{FF2B5EF4-FFF2-40B4-BE49-F238E27FC236}">
                <a16:creationId xmlns:a16="http://schemas.microsoft.com/office/drawing/2014/main" id="{D8D0B560-B813-D365-7D04-27035AAF6F99}"/>
              </a:ext>
            </a:extLst>
          </p:cNvPr>
          <p:cNvSpPr/>
          <p:nvPr/>
        </p:nvSpPr>
        <p:spPr>
          <a:xfrm>
            <a:off x="6984883" y="2985940"/>
            <a:ext cx="747025" cy="8634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370186A-9AEF-65A6-9E92-0EFBDC66E2B6}"/>
              </a:ext>
            </a:extLst>
          </p:cNvPr>
          <p:cNvSpPr/>
          <p:nvPr/>
        </p:nvSpPr>
        <p:spPr>
          <a:xfrm>
            <a:off x="8531891" y="2184054"/>
            <a:ext cx="2489892" cy="24898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아이들에게 활력과 에너지를 만들어주고 긍정적이며 자신감을 줄 수 있도록 하자</a:t>
            </a:r>
            <a:r>
              <a:rPr lang="en-US" altLang="ko-KR" sz="14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b="1" i="0" dirty="0">
              <a:solidFill>
                <a:schemeClr val="accent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https://www.ibabynews.com/news/photo/201806/66297_10140_4243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58" y="1996998"/>
            <a:ext cx="1159546" cy="11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ibabynews.com/news/photo/201806/66297_10141_436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58" y="3204425"/>
            <a:ext cx="1159546" cy="11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F10497D7-8FEF-8558-9DAE-D839B13C5890}"/>
              </a:ext>
            </a:extLst>
          </p:cNvPr>
          <p:cNvSpPr txBox="1"/>
          <p:nvPr/>
        </p:nvSpPr>
        <p:spPr>
          <a:xfrm>
            <a:off x="4320654" y="1766429"/>
            <a:ext cx="17753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BodysNews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이유주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F8D65B-BB4C-A799-BB50-BFBFAB7B4671}"/>
              </a:ext>
            </a:extLst>
          </p:cNvPr>
          <p:cNvSpPr/>
          <p:nvPr/>
        </p:nvSpPr>
        <p:spPr>
          <a:xfrm>
            <a:off x="1346055" y="4616037"/>
            <a:ext cx="3921630" cy="45802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BC543-1B4D-2482-6448-B6BAC6ED292D}"/>
              </a:ext>
            </a:extLst>
          </p:cNvPr>
          <p:cNvSpPr txBox="1"/>
          <p:nvPr/>
        </p:nvSpPr>
        <p:spPr>
          <a:xfrm>
            <a:off x="1346055" y="4641658"/>
            <a:ext cx="3921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초등학생들이 가장 좋아하는 색은 노랑색이며 주황색과 노랑색은 심리적으로 긍정적인 에너지를 줌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BA1BEFAC-969B-35C4-B10E-B868595D0B63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435E1D89-A614-FDE8-9361-436FFE0956F4}"/>
              </a:ext>
            </a:extLst>
          </p:cNvPr>
          <p:cNvSpPr/>
          <p:nvPr/>
        </p:nvSpPr>
        <p:spPr>
          <a:xfrm>
            <a:off x="4156033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컨셉도출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25ACB3-DB8F-6DDA-09F4-FD62070F9094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「함께해요 아이 지킴이 」의 컨셉은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3F54C-75BD-CDE3-DC1C-ECDEEC44BE46}"/>
              </a:ext>
            </a:extLst>
          </p:cNvPr>
          <p:cNvSpPr txBox="1"/>
          <p:nvPr/>
        </p:nvSpPr>
        <p:spPr>
          <a:xfrm>
            <a:off x="623550" y="1747430"/>
            <a:ext cx="4239508" cy="278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초등학생들이 가장 싫어하는 색깔은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초등학생들이 가장 싫어하는 색깔은 무엇일까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한국색채연구소는 최근 전국의 남녀 초등학생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796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명에게 설문조사를 실시한 결과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검정색을 싫어한다는 답이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14.2%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가장 많았다고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 밝혔다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이어 진한 회색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(5.1%),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빨강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(4.9%),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어두운 빨강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(3.5%),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어두운 연두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(3.4%)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등의 순이었다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남자 어린이는 자주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(13.4%)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분홍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(5.1%),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여자어린이는 어두운 연두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(15%)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어두운 청록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(5.2%)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싫어했다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b="0" i="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초등학생들이 가장 좋아하는 색으로는 노랑</a:t>
            </a:r>
            <a:r>
              <a:rPr lang="en-US" altLang="ko-KR" sz="1000" b="0" i="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(11.8%)</a:t>
            </a:r>
            <a:r>
              <a:rPr lang="ko-KR" altLang="en-US" sz="1000" b="0" i="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꼽혔다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하양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(6.6%),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남색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(6.6%),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빨강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(5.6%),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연두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(5.2%)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등도 어린이들이 좋아하는 색이었다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남자어린이는 남색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(9.8%)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빨강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(8.6%)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노랑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(7%)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하양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(6.5%)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검정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(6.1%)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좋아했고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여자어린이는 노랑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(16.4%),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하양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(6,.9%),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연두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(5.9%),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분홍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(4.6%),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연분홍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(4.4%)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선호했다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97DAA77B-2F86-2B21-E70E-99EF5142359C}"/>
              </a:ext>
            </a:extLst>
          </p:cNvPr>
          <p:cNvSpPr txBox="1"/>
          <p:nvPr/>
        </p:nvSpPr>
        <p:spPr>
          <a:xfrm>
            <a:off x="3118888" y="2083526"/>
            <a:ext cx="12495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조선 일보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17" name="사각형: 둥근 모서리 33">
            <a:extLst>
              <a:ext uri="{FF2B5EF4-FFF2-40B4-BE49-F238E27FC236}">
                <a16:creationId xmlns:a16="http://schemas.microsoft.com/office/drawing/2014/main" id="{162C2143-D44B-1289-8EEF-73C01437305A}"/>
              </a:ext>
            </a:extLst>
          </p:cNvPr>
          <p:cNvSpPr/>
          <p:nvPr/>
        </p:nvSpPr>
        <p:spPr>
          <a:xfrm>
            <a:off x="1346055" y="5765462"/>
            <a:ext cx="9499888" cy="830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아이들이 운동을 지속적으로 할 수 있도록 에너지를 주는 노란색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주황색을 배경으로 했습니다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4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4">
            <a:extLst>
              <a:ext uri="{FF2B5EF4-FFF2-40B4-BE49-F238E27FC236}">
                <a16:creationId xmlns:a16="http://schemas.microsoft.com/office/drawing/2014/main" id="{A33E4826-EEF2-B693-8928-A03B3D36187B}"/>
              </a:ext>
            </a:extLst>
          </p:cNvPr>
          <p:cNvSpPr/>
          <p:nvPr/>
        </p:nvSpPr>
        <p:spPr>
          <a:xfrm>
            <a:off x="289721" y="1348363"/>
            <a:ext cx="4732221" cy="4341134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5ACB3-DB8F-6DDA-09F4-FD62070F9094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 다른 컨셉은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3F54C-75BD-CDE3-DC1C-ECDEEC44BE46}"/>
              </a:ext>
            </a:extLst>
          </p:cNvPr>
          <p:cNvSpPr txBox="1"/>
          <p:nvPr/>
        </p:nvSpPr>
        <p:spPr>
          <a:xfrm>
            <a:off x="376807" y="1365560"/>
            <a:ext cx="455804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유아용 애니메이션</a:t>
            </a:r>
            <a:r>
              <a:rPr lang="en-US" altLang="ko-KR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 가치관 형성에 큰 영향 미쳐</a:t>
            </a:r>
            <a:endParaRPr lang="en-US" altLang="ko-KR" sz="1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활용이 교육에 매우 효과적이라는 것은 이미 많이들 알고 있는 사실</a:t>
            </a:r>
            <a:r>
              <a:rPr lang="ko-KR" altLang="en-US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때문에 여러 교육업체들이 캐릭터에 주목하며 교육 프로그램에 캐릭터를 접목시키는가 하면</a:t>
            </a:r>
            <a:r>
              <a:rPr lang="en-US" altLang="ko-KR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교육성과 오락성을 함께 추구하는 에듀테인먼트 애니메이션도 다수 등장하고 있다</a:t>
            </a:r>
            <a:r>
              <a:rPr lang="en-US" altLang="ko-KR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애니메이션이 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유아의 가치관 형성에 큰 영향을 미치는 등 교육적 기능이 있음은 여러 연구 결과를 통해 밝혀져 왔다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유아용 애니메이션은 어려운 지식이나 정보도 단순화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시각화하여 아이가 이해하기 쉽게 전달해 줄 수 있다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시각과 청각을 통해 볼 수 있기에 내용 이해도 빠르게 되며 재미와 오락거리를 제공해 주는 특징을 가지고 있기 때문이다</a:t>
            </a:r>
            <a:r>
              <a:rPr lang="en-US" altLang="ko-KR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dirty="0">
              <a:solidFill>
                <a:srgbClr val="2222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유아기는 전 생애 중 신체적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정신적 성장이 가장 빠르며 주위 환경의 영향을 가장 강하게 받는 시기 중 하나로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유아들은 애니메이션의 주인공을 자신과 쉽게 동일시하여 주인공의 행동뿐만 아니라 가치관까지도 쉽게 모방하고 배우려는 경향이 있기에</a:t>
            </a:r>
            <a:r>
              <a:rPr lang="en-US" altLang="ko-KR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유아들이 접근하기 쉬운 애니메이션으로부터 제공되는 내용을 학습하게 될 가능성은 매우 클 수밖에 없다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어린이미디어 연구 제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 </a:t>
            </a:r>
            <a:r>
              <a:rPr lang="en-US" altLang="ko-KR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 참조</a:t>
            </a:r>
            <a:r>
              <a:rPr lang="en-US" altLang="ko-KR" sz="1000" dirty="0" smtClean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000" dirty="0">
              <a:solidFill>
                <a:srgbClr val="22222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8D65B-BB4C-A799-BB50-BFBFAB7B4671}"/>
              </a:ext>
            </a:extLst>
          </p:cNvPr>
          <p:cNvSpPr/>
          <p:nvPr/>
        </p:nvSpPr>
        <p:spPr>
          <a:xfrm>
            <a:off x="488711" y="5034704"/>
            <a:ext cx="4271974" cy="45802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BC543-1B4D-2482-6448-B6BAC6ED292D}"/>
              </a:ext>
            </a:extLst>
          </p:cNvPr>
          <p:cNvSpPr txBox="1"/>
          <p:nvPr/>
        </p:nvSpPr>
        <p:spPr>
          <a:xfrm>
            <a:off x="488711" y="5132912"/>
            <a:ext cx="4271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</a:t>
            </a:r>
            <a:r>
              <a:rPr lang="ko-KR" altLang="en-US" sz="11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캐릭터를 통한 애니메이션이 유아기 아이들 발달에 도움을 줌</a:t>
            </a:r>
            <a:endParaRPr lang="ko-KR" altLang="en-US" sz="11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97DAA77B-2F86-2B21-E70E-99EF5142359C}"/>
              </a:ext>
            </a:extLst>
          </p:cNvPr>
          <p:cNvSpPr txBox="1"/>
          <p:nvPr/>
        </p:nvSpPr>
        <p:spPr>
          <a:xfrm>
            <a:off x="3422370" y="3614167"/>
            <a:ext cx="16304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국민일보 이세연 기자 </a:t>
            </a:r>
            <a:r>
              <a:rPr lang="en-US" altLang="ko-KR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ko-KR" altLang="en-US" sz="6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189"/>
          <a:stretch/>
        </p:blipFill>
        <p:spPr>
          <a:xfrm>
            <a:off x="9477829" y="1404968"/>
            <a:ext cx="2061028" cy="194627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97DAA77B-2F86-2B21-E70E-99EF5142359C}"/>
              </a:ext>
            </a:extLst>
          </p:cNvPr>
          <p:cNvSpPr txBox="1"/>
          <p:nvPr/>
        </p:nvSpPr>
        <p:spPr>
          <a:xfrm>
            <a:off x="10319656" y="1212585"/>
            <a:ext cx="1219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ko-KR" altLang="en-US" sz="60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뽀로로 공식 유튜브 채널</a:t>
            </a:r>
            <a:endParaRPr lang="ko-KR" altLang="en-US" sz="6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70186A-9AEF-65A6-9E92-0EFBDC66E2B6}"/>
              </a:ext>
            </a:extLst>
          </p:cNvPr>
          <p:cNvSpPr/>
          <p:nvPr/>
        </p:nvSpPr>
        <p:spPr>
          <a:xfrm>
            <a:off x="6067910" y="2157181"/>
            <a:ext cx="2787810" cy="2693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앱을 대표할 캐릭터를 만들어 간단한 애니메이션으로 아이들의 흥미를 유발하자</a:t>
            </a:r>
            <a:r>
              <a:rPr lang="en-US" altLang="ko-KR" sz="14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b="1" i="0" dirty="0">
              <a:solidFill>
                <a:schemeClr val="accent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화살표: 오른쪽 23">
            <a:extLst>
              <a:ext uri="{FF2B5EF4-FFF2-40B4-BE49-F238E27FC236}">
                <a16:creationId xmlns:a16="http://schemas.microsoft.com/office/drawing/2014/main" id="{D8D0B560-B813-D365-7D04-27035AAF6F99}"/>
              </a:ext>
            </a:extLst>
          </p:cNvPr>
          <p:cNvSpPr/>
          <p:nvPr/>
        </p:nvSpPr>
        <p:spPr>
          <a:xfrm>
            <a:off x="5202891" y="3072258"/>
            <a:ext cx="747025" cy="8634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l="682"/>
          <a:stretch/>
        </p:blipFill>
        <p:spPr>
          <a:xfrm>
            <a:off x="9477827" y="3446682"/>
            <a:ext cx="2061030" cy="204722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97DAA77B-2F86-2B21-E70E-99EF5142359C}"/>
              </a:ext>
            </a:extLst>
          </p:cNvPr>
          <p:cNvSpPr txBox="1"/>
          <p:nvPr/>
        </p:nvSpPr>
        <p:spPr>
          <a:xfrm>
            <a:off x="10508342" y="5523106"/>
            <a:ext cx="121920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핑크퐁 공식 유튜브 채널</a:t>
            </a:r>
            <a:endParaRPr lang="ko-KR" altLang="en-US" sz="6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33">
            <a:extLst>
              <a:ext uri="{FF2B5EF4-FFF2-40B4-BE49-F238E27FC236}">
                <a16:creationId xmlns:a16="http://schemas.microsoft.com/office/drawing/2014/main" id="{162C2143-D44B-1289-8EEF-73C01437305A}"/>
              </a:ext>
            </a:extLst>
          </p:cNvPr>
          <p:cNvSpPr/>
          <p:nvPr/>
        </p:nvSpPr>
        <p:spPr>
          <a:xfrm>
            <a:off x="1346055" y="5838379"/>
            <a:ext cx="9499888" cy="830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애니메이션이 유아기 아이들 발달에 도움이 된다는 사실을 알고 앱을 대표할 캐릭터를 만들어 간단한 애니메이션을 통해 앱을 설명하기로 했습니다</a:t>
            </a:r>
            <a:r>
              <a:rPr lang="en-US" altLang="ko-KR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45600" y="3186867"/>
            <a:ext cx="2525486" cy="427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한국의 캐릭터 브랜드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05257" y="134836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뽀로로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05257" y="515377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핑크퐁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35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6D5D9FAB-8E09-1942-D1F9-75EE43B0B1CF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F43C632B-9E9E-88D7-9A88-7D0225AE2BCC}"/>
              </a:ext>
            </a:extLst>
          </p:cNvPr>
          <p:cNvSpPr/>
          <p:nvPr/>
        </p:nvSpPr>
        <p:spPr>
          <a:xfrm>
            <a:off x="4156033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컨셉도출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D2536-EE0A-BF33-9A7E-CBEB8AE30B25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아이디어에 대한 비즈니스 모델 캔버스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C9367E7-7C70-408E-6F82-28CCCFC02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11823"/>
              </p:ext>
            </p:extLst>
          </p:nvPr>
        </p:nvGraphicFramePr>
        <p:xfrm>
          <a:off x="783770" y="1621916"/>
          <a:ext cx="10624458" cy="5045336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770743">
                  <a:extLst>
                    <a:ext uri="{9D8B030D-6E8A-4147-A177-3AD203B41FA5}">
                      <a16:colId xmlns:a16="http://schemas.microsoft.com/office/drawing/2014/main" val="1097888692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2572723623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3154143299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4094972952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352703665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822889377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솔루션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고유의 가치 제안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경쟁우위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고객군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07722"/>
                  </a:ext>
                </a:extLst>
              </a:tr>
              <a:tr h="1116778"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◆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비만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코로나 </a:t>
                      </a: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 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유행으로 사회적 거리두기로 인해 외부 활동이 감소하며 패스트푸드</a:t>
                      </a: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 음식 섭취율이 증가해 소아 청소년 비만율이 상승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accent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◆ 대인관계 저하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사회적 거리두기로 인해 비대면 수업에 적응한 아이들이 대면 수업에 적응하지 못하고 대인관계에 문제가 발생</a:t>
                      </a:r>
                    </a:p>
                  </a:txBody>
                  <a:tcPr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◆ 비만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학부모와 함께 사용할 수 있는 아이 맞춤 운동 플랜 시스템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700" dirty="0">
                        <a:solidFill>
                          <a:schemeClr val="accent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◆ 대인관계 저하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커뮤니티 시스템을 통해 주변 다른 사용자와의 소통 및 모임 커뮤니티 시스템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accent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아이가 학부모와 함께 사용할 수 있는 운동 앱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아이들의 흥미를 끌고 운동에 재미를 붙여줄 수 있는 </a:t>
                      </a:r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UI/UX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비슷한 문제로 앱을 사용하고 있는 주변 이웃과의 커뮤니티 활성화</a:t>
                      </a:r>
                    </a:p>
                  </a:txBody>
                  <a:tcPr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 성인 위주 운동 앱과 다르게 어린 아이들도 쉽고 학부모와 함께 사용하여 꾸준히 참여할 수 있는 운동 계획 구성</a:t>
                      </a:r>
                    </a:p>
                  </a:txBody>
                  <a:tcPr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900" dirty="0">
                        <a:solidFill>
                          <a:schemeClr val="accent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 </a:t>
                      </a: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05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 </a:t>
                      </a: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~ 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만 </a:t>
                      </a: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세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소아 비만이거나 스스로 관리가 힘든 아동</a:t>
                      </a: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초등학생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소아 비만인 아이의 학부모</a:t>
                      </a:r>
                    </a:p>
                  </a:txBody>
                  <a:tcPr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4357525"/>
                  </a:ext>
                </a:extLst>
              </a:tr>
              <a:tr h="45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핵심지표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채널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0150712"/>
                  </a:ext>
                </a:extLst>
              </a:tr>
              <a:tr h="11167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건강 회복 및 가족 간 유대감 형성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주변 이웃과 교류로 대인관계 향상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통한 홍보</a:t>
                      </a:r>
                      <a:endParaRPr lang="en-US" altLang="ko-KR" sz="1000" dirty="0">
                        <a:solidFill>
                          <a:schemeClr val="accent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</a:t>
                      </a: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학원 근처 홍보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아동</a:t>
                      </a:r>
                      <a:r>
                        <a:rPr lang="en-US" altLang="ko-KR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초등교육 앱 광고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78291"/>
                  </a:ext>
                </a:extLst>
              </a:tr>
              <a:tr h="450000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비용구조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solidFill>
                            <a:schemeClr val="accent2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수익원</a:t>
                      </a:r>
                      <a:endParaRPr lang="ko-KR" altLang="en-US" sz="1800" dirty="0">
                        <a:solidFill>
                          <a:schemeClr val="accent2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D36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459278"/>
                  </a:ext>
                </a:extLst>
              </a:tr>
              <a:tr h="1116778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수집을 위한 클라우드 컴퓨팅 기술 사용 비용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보안시스템 기술 비용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 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accent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 광고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D3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29567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21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AA3B560-B1BC-FD78-9992-F6176BF370EA}"/>
              </a:ext>
            </a:extLst>
          </p:cNvPr>
          <p:cNvSpPr/>
          <p:nvPr/>
        </p:nvSpPr>
        <p:spPr>
          <a:xfrm>
            <a:off x="617483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스토리보드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7BFEB283-B14F-7F8E-3EC2-3C9E08C2766C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5C13EFA-0540-EBC3-3BC0-6F123D1D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38" y="1693563"/>
            <a:ext cx="1761495" cy="3470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25A61-51B4-E0B7-0329-F5519D943E9F}"/>
              </a:ext>
            </a:extLst>
          </p:cNvPr>
          <p:cNvSpPr txBox="1"/>
          <p:nvPr/>
        </p:nvSpPr>
        <p:spPr>
          <a:xfrm>
            <a:off x="637638" y="526945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로딩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5AB2EE38-98DD-091F-3528-59C3A02D6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916" y="1693562"/>
            <a:ext cx="1761495" cy="3470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18BC5D-2D22-C32A-39C9-A3D927E516D6}"/>
              </a:ext>
            </a:extLst>
          </p:cNvPr>
          <p:cNvSpPr txBox="1"/>
          <p:nvPr/>
        </p:nvSpPr>
        <p:spPr>
          <a:xfrm>
            <a:off x="2880901" y="2032318"/>
            <a:ext cx="2350201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제작자와 현재 버전을 알려줍니다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06130-76C3-8E9B-B456-FAB8149289E7}"/>
              </a:ext>
            </a:extLst>
          </p:cNvPr>
          <p:cNvSpPr txBox="1"/>
          <p:nvPr/>
        </p:nvSpPr>
        <p:spPr>
          <a:xfrm>
            <a:off x="2763571" y="2660327"/>
            <a:ext cx="3722653" cy="15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앱 실행 시 나오는 화면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밝고 따듯한 느낌을 주기 위해 노란색에서 주황색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계열의 색을 사용했으며 아이들에게 좀 더 친근하게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느껴지기 위해 동물 아이콘을 사용하였습니다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6C2BC6-C1D4-CFE0-95B6-43B8F5C70AC7}"/>
              </a:ext>
            </a:extLst>
          </p:cNvPr>
          <p:cNvSpPr txBox="1"/>
          <p:nvPr/>
        </p:nvSpPr>
        <p:spPr>
          <a:xfrm>
            <a:off x="8926319" y="1988348"/>
            <a:ext cx="2350201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뒤로 가기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나가기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버튼입니다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C2A40-AFF4-6F31-A634-73C81980D3A7}"/>
              </a:ext>
            </a:extLst>
          </p:cNvPr>
          <p:cNvSpPr txBox="1"/>
          <p:nvPr/>
        </p:nvSpPr>
        <p:spPr>
          <a:xfrm>
            <a:off x="8913715" y="3077843"/>
            <a:ext cx="300757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사용자가 얼마나 진행중인지 알려줍니다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EFDABA-4629-7D64-B0DB-CED3A60F6096}"/>
              </a:ext>
            </a:extLst>
          </p:cNvPr>
          <p:cNvSpPr txBox="1"/>
          <p:nvPr/>
        </p:nvSpPr>
        <p:spPr>
          <a:xfrm>
            <a:off x="8926319" y="3639054"/>
            <a:ext cx="300757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다음화면으로 넘어갑니다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9CD8F6-2484-CE04-3DB8-60FA610F5C46}"/>
              </a:ext>
            </a:extLst>
          </p:cNvPr>
          <p:cNvSpPr txBox="1"/>
          <p:nvPr/>
        </p:nvSpPr>
        <p:spPr>
          <a:xfrm>
            <a:off x="8926319" y="2403118"/>
            <a:ext cx="2350201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사용자의 생년월일을 저장합니다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1734E-F882-64CD-553C-AE392185DBE8}"/>
              </a:ext>
            </a:extLst>
          </p:cNvPr>
          <p:cNvSpPr txBox="1"/>
          <p:nvPr/>
        </p:nvSpPr>
        <p:spPr>
          <a:xfrm>
            <a:off x="8427555" y="4047528"/>
            <a:ext cx="3722653" cy="98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사용자가 앱을 사용 시 연령대에 맞는 운동을 추천하기</a:t>
            </a:r>
            <a:endParaRPr lang="en-US" altLang="ko-KR" sz="12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위해 생년월일 정보를 받아옵니다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9CCD07-8A86-2C41-491D-40A0466495BD}"/>
              </a:ext>
            </a:extLst>
          </p:cNvPr>
          <p:cNvSpPr txBox="1"/>
          <p:nvPr/>
        </p:nvSpPr>
        <p:spPr>
          <a:xfrm>
            <a:off x="6246217" y="5269454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정보입력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380295" y="2002063"/>
            <a:ext cx="336390" cy="336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2" idx="0"/>
            <a:endCxn id="18" idx="1"/>
          </p:cNvCxnSpPr>
          <p:nvPr/>
        </p:nvCxnSpPr>
        <p:spPr>
          <a:xfrm rot="16200000" flipH="1">
            <a:off x="7660007" y="890545"/>
            <a:ext cx="154793" cy="2377829"/>
          </a:xfrm>
          <a:prstGeom prst="bentConnector4">
            <a:avLst>
              <a:gd name="adj1" fmla="val -147681"/>
              <a:gd name="adj2" fmla="val 535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380295" y="2273643"/>
            <a:ext cx="1550047" cy="160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1" idx="3"/>
            <a:endCxn id="38" idx="1"/>
          </p:cNvCxnSpPr>
          <p:nvPr/>
        </p:nvCxnSpPr>
        <p:spPr>
          <a:xfrm flipV="1">
            <a:off x="7930342" y="2571626"/>
            <a:ext cx="995977" cy="50621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716685" y="4197671"/>
            <a:ext cx="872835" cy="2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0" idx="3"/>
            <a:endCxn id="24" idx="1"/>
          </p:cNvCxnSpPr>
          <p:nvPr/>
        </p:nvCxnSpPr>
        <p:spPr>
          <a:xfrm flipV="1">
            <a:off x="7589520" y="3246351"/>
            <a:ext cx="1324195" cy="10719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7569208" y="4450578"/>
            <a:ext cx="336390" cy="336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꺾인 연결선 46"/>
          <p:cNvCxnSpPr>
            <a:stCxn id="45" idx="4"/>
            <a:endCxn id="34" idx="1"/>
          </p:cNvCxnSpPr>
          <p:nvPr/>
        </p:nvCxnSpPr>
        <p:spPr>
          <a:xfrm rot="5400000" flipH="1" flipV="1">
            <a:off x="7842158" y="3702807"/>
            <a:ext cx="979406" cy="1188916"/>
          </a:xfrm>
          <a:prstGeom prst="bentConnector4">
            <a:avLst>
              <a:gd name="adj1" fmla="val -23341"/>
              <a:gd name="adj2" fmla="val 570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296900" y="2032318"/>
            <a:ext cx="789595" cy="2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50" idx="3"/>
            <a:endCxn id="13" idx="1"/>
          </p:cNvCxnSpPr>
          <p:nvPr/>
        </p:nvCxnSpPr>
        <p:spPr>
          <a:xfrm>
            <a:off x="2086495" y="2152981"/>
            <a:ext cx="794406" cy="4784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1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72ECE2-F68B-482E-AD43-2F2C1DD9D23F}"/>
              </a:ext>
            </a:extLst>
          </p:cNvPr>
          <p:cNvSpPr/>
          <p:nvPr/>
        </p:nvSpPr>
        <p:spPr>
          <a:xfrm>
            <a:off x="4767943" y="459014"/>
            <a:ext cx="2656114" cy="671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41F4D13-9A47-6DBD-2F92-B3084F032B72}"/>
              </a:ext>
            </a:extLst>
          </p:cNvPr>
          <p:cNvSpPr/>
          <p:nvPr/>
        </p:nvSpPr>
        <p:spPr>
          <a:xfrm>
            <a:off x="687463" y="1829555"/>
            <a:ext cx="2279651" cy="22796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1.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577DF-1D08-22E3-70EB-D9D480009617}"/>
              </a:ext>
            </a:extLst>
          </p:cNvPr>
          <p:cNvSpPr/>
          <p:nvPr/>
        </p:nvSpPr>
        <p:spPr>
          <a:xfrm>
            <a:off x="2365755" y="4109206"/>
            <a:ext cx="2279651" cy="22796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타겟설정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3F51A8A-1F84-1EBA-3D6D-D69A39AB167F}"/>
              </a:ext>
            </a:extLst>
          </p:cNvPr>
          <p:cNvSpPr/>
          <p:nvPr/>
        </p:nvSpPr>
        <p:spPr>
          <a:xfrm>
            <a:off x="3921208" y="1829553"/>
            <a:ext cx="2279651" cy="22796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3.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컨셉도출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6D3C1A-F3AC-13C4-C733-D297979DD363}"/>
              </a:ext>
            </a:extLst>
          </p:cNvPr>
          <p:cNvSpPr/>
          <p:nvPr/>
        </p:nvSpPr>
        <p:spPr>
          <a:xfrm>
            <a:off x="5476661" y="4109206"/>
            <a:ext cx="2279651" cy="22796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4.</a:t>
            </a:r>
          </a:p>
          <a:p>
            <a:pPr algn="ctr"/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보드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9811E3-4B4E-60D3-68B0-BD8C4EA475B8}"/>
              </a:ext>
            </a:extLst>
          </p:cNvPr>
          <p:cNvSpPr/>
          <p:nvPr/>
        </p:nvSpPr>
        <p:spPr>
          <a:xfrm>
            <a:off x="7066711" y="1829553"/>
            <a:ext cx="2279651" cy="22796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5.</a:t>
            </a:r>
          </a:p>
          <a:p>
            <a:pPr algn="ctr"/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프로모션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48B45A-A806-B885-ECC3-DF009377079A}"/>
              </a:ext>
            </a:extLst>
          </p:cNvPr>
          <p:cNvSpPr/>
          <p:nvPr/>
        </p:nvSpPr>
        <p:spPr>
          <a:xfrm>
            <a:off x="8697617" y="4109205"/>
            <a:ext cx="2279651" cy="227965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6.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spc="3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향후계획</a:t>
            </a:r>
            <a:endParaRPr lang="en-US" altLang="ko-KR" sz="2400" spc="3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3FDB374-5B1B-E437-2B24-CE9A8B0D2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33" y="3074036"/>
            <a:ext cx="11210933" cy="207034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60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4A45193-4D97-D53C-1BE9-D4EA3EEB5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38" y="1693564"/>
            <a:ext cx="1761495" cy="34708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578A23-C287-82EB-8D61-D84E9AC74B31}"/>
              </a:ext>
            </a:extLst>
          </p:cNvPr>
          <p:cNvSpPr txBox="1"/>
          <p:nvPr/>
        </p:nvSpPr>
        <p:spPr>
          <a:xfrm>
            <a:off x="419629" y="5290431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정보입력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73C78021-8A07-E0B8-A801-624416E2954C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5E70F0C2-0717-9481-8DF8-36677F67EECE}"/>
              </a:ext>
            </a:extLst>
          </p:cNvPr>
          <p:cNvSpPr/>
          <p:nvPr/>
        </p:nvSpPr>
        <p:spPr>
          <a:xfrm>
            <a:off x="617483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스토리보드</a:t>
            </a: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D324F2EC-3098-E5C2-5800-C014C15D8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917" y="1693562"/>
            <a:ext cx="1761494" cy="34708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6556D5-ADDC-6B70-D419-51252A38505D}"/>
              </a:ext>
            </a:extLst>
          </p:cNvPr>
          <p:cNvSpPr txBox="1"/>
          <p:nvPr/>
        </p:nvSpPr>
        <p:spPr>
          <a:xfrm>
            <a:off x="8734640" y="3075824"/>
            <a:ext cx="3457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가족 간의 그룹을 만들어 서로의 정보를 공유하고 학부모가 아이의 건강 상태를 체크하기 위함입니다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9A4FF-C011-7E7F-530F-ED6C61EDB265}"/>
              </a:ext>
            </a:extLst>
          </p:cNvPr>
          <p:cNvSpPr txBox="1"/>
          <p:nvPr/>
        </p:nvSpPr>
        <p:spPr>
          <a:xfrm>
            <a:off x="6239608" y="5290431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정보입력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6C5CB-0780-9658-8132-20052A158BF4}"/>
              </a:ext>
            </a:extLst>
          </p:cNvPr>
          <p:cNvSpPr txBox="1"/>
          <p:nvPr/>
        </p:nvSpPr>
        <p:spPr>
          <a:xfrm>
            <a:off x="2606350" y="2250842"/>
            <a:ext cx="375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사용자의 키와 몸무게를 입력 받아 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BMI(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신체질량지수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계산법을 사용해 비만율을 계산하고 체질량지수를 측정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06130-76C3-8E9B-B456-FAB8149289E7}"/>
              </a:ext>
            </a:extLst>
          </p:cNvPr>
          <p:cNvSpPr txBox="1"/>
          <p:nvPr/>
        </p:nvSpPr>
        <p:spPr>
          <a:xfrm>
            <a:off x="2763571" y="3181511"/>
            <a:ext cx="372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앱 실행 시 나오는 화면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사용자의 비만도를 측정하고 맞춤 운동량을 정합니다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6C5CB-0780-9658-8132-20052A158BF4}"/>
              </a:ext>
            </a:extLst>
          </p:cNvPr>
          <p:cNvSpPr txBox="1"/>
          <p:nvPr/>
        </p:nvSpPr>
        <p:spPr>
          <a:xfrm>
            <a:off x="8424619" y="2250842"/>
            <a:ext cx="290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연락처를 불러와 가족 관계를 설정합니다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3579" y="2462803"/>
            <a:ext cx="1497389" cy="1587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" idx="0"/>
            <a:endCxn id="17" idx="1"/>
          </p:cNvCxnSpPr>
          <p:nvPr/>
        </p:nvCxnSpPr>
        <p:spPr>
          <a:xfrm rot="16200000" flipH="1">
            <a:off x="1839460" y="1945617"/>
            <a:ext cx="249704" cy="1284076"/>
          </a:xfrm>
          <a:prstGeom prst="bentConnector4">
            <a:avLst>
              <a:gd name="adj1" fmla="val -91548"/>
              <a:gd name="adj2" fmla="val 791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402091" y="2298743"/>
            <a:ext cx="1497389" cy="1217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0"/>
            <a:endCxn id="22" idx="1"/>
          </p:cNvCxnSpPr>
          <p:nvPr/>
        </p:nvCxnSpPr>
        <p:spPr>
          <a:xfrm rot="16200000" flipH="1">
            <a:off x="7719319" y="1730209"/>
            <a:ext cx="136765" cy="1273833"/>
          </a:xfrm>
          <a:prstGeom prst="bentConnector4">
            <a:avLst>
              <a:gd name="adj1" fmla="val -167148"/>
              <a:gd name="adj2" fmla="val 793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2C7D1D5-0180-67FE-1D7D-4D0605B88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224" y="1693563"/>
            <a:ext cx="1761495" cy="347087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146997B-9973-2537-3BDA-FA7F67335D45}"/>
              </a:ext>
            </a:extLst>
          </p:cNvPr>
          <p:cNvSpPr txBox="1"/>
          <p:nvPr/>
        </p:nvSpPr>
        <p:spPr>
          <a:xfrm>
            <a:off x="475139" y="527759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내 정보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806EEC50-B920-B570-CA6C-BA2043671DE6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E3AAA3F9-068A-B8CB-53B8-387F27F03D5A}"/>
              </a:ext>
            </a:extLst>
          </p:cNvPr>
          <p:cNvSpPr/>
          <p:nvPr/>
        </p:nvSpPr>
        <p:spPr>
          <a:xfrm>
            <a:off x="617483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스토리보드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6C5CB-0780-9658-8132-20052A158BF4}"/>
              </a:ext>
            </a:extLst>
          </p:cNvPr>
          <p:cNvSpPr txBox="1"/>
          <p:nvPr/>
        </p:nvSpPr>
        <p:spPr>
          <a:xfrm>
            <a:off x="2804984" y="2027799"/>
            <a:ext cx="2891481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도움말을 추가하여 앱 기능을 설명합니다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41224-A314-FB51-5097-FEDF2BCF564C}"/>
              </a:ext>
            </a:extLst>
          </p:cNvPr>
          <p:cNvSpPr txBox="1"/>
          <p:nvPr/>
        </p:nvSpPr>
        <p:spPr>
          <a:xfrm>
            <a:off x="2804984" y="2633119"/>
            <a:ext cx="311390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현재 몸무게를 계산하여 화면에 출력해줍니다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7F2215-BFC8-B11F-99D2-B264969D7B36}"/>
              </a:ext>
            </a:extLst>
          </p:cNvPr>
          <p:cNvSpPr txBox="1"/>
          <p:nvPr/>
        </p:nvSpPr>
        <p:spPr>
          <a:xfrm>
            <a:off x="2804984" y="3541288"/>
            <a:ext cx="3113902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평균 운동량을 원 그래프로 표시하고 하단에 나타냅니다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4161A74A-DBA2-2AC7-6834-2A71BB319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917" y="1693562"/>
            <a:ext cx="1761494" cy="347087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F63654-527E-F2DD-F865-12E2C71D64DA}"/>
              </a:ext>
            </a:extLst>
          </p:cNvPr>
          <p:cNvSpPr/>
          <p:nvPr/>
        </p:nvSpPr>
        <p:spPr>
          <a:xfrm>
            <a:off x="6381205" y="2304928"/>
            <a:ext cx="1514763" cy="118284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EF0A1FF-14AF-E4B2-7940-7E9EEF1D1A71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7895968" y="2433358"/>
            <a:ext cx="729048" cy="4629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7CC132A-93DF-D58D-6BFA-2FF4B21F2F26}"/>
              </a:ext>
            </a:extLst>
          </p:cNvPr>
          <p:cNvSpPr txBox="1"/>
          <p:nvPr/>
        </p:nvSpPr>
        <p:spPr>
          <a:xfrm>
            <a:off x="8625016" y="2126351"/>
            <a:ext cx="356698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사용자의 연령대 평균 체력에 맞는 운동 방법을 동물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이미지를 통해 시각적으로 알려줍니다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2BB6D-9314-21B5-53E6-B58900A588F3}"/>
              </a:ext>
            </a:extLst>
          </p:cNvPr>
          <p:cNvSpPr txBox="1"/>
          <p:nvPr/>
        </p:nvSpPr>
        <p:spPr>
          <a:xfrm>
            <a:off x="8625016" y="2970134"/>
            <a:ext cx="3566984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버튼을 눌러 자신에게 맞는 운동 횟수 혹은 시간을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정할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A9F76B-125F-CC5C-0CC7-34023E1D5CFF}"/>
              </a:ext>
            </a:extLst>
          </p:cNvPr>
          <p:cNvSpPr/>
          <p:nvPr/>
        </p:nvSpPr>
        <p:spPr>
          <a:xfrm>
            <a:off x="7085730" y="4244200"/>
            <a:ext cx="406400" cy="2159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03257C4-173D-4545-2DC5-04A6C282034D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 flipV="1">
            <a:off x="7492130" y="3277141"/>
            <a:ext cx="1132886" cy="107500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42F7DD-2DF2-01C4-7C5D-987F38DB5743}"/>
              </a:ext>
            </a:extLst>
          </p:cNvPr>
          <p:cNvSpPr txBox="1"/>
          <p:nvPr/>
        </p:nvSpPr>
        <p:spPr>
          <a:xfrm>
            <a:off x="6451539" y="527759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운동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506130-76C3-8E9B-B456-FAB8149289E7}"/>
              </a:ext>
            </a:extLst>
          </p:cNvPr>
          <p:cNvSpPr txBox="1"/>
          <p:nvPr/>
        </p:nvSpPr>
        <p:spPr>
          <a:xfrm>
            <a:off x="2763472" y="4143659"/>
            <a:ext cx="372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내 정보를 확인할 수 있는 메인 화면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한 눈에 정보를 확인하고 기록할 수 있도록 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1734E-F882-64CD-553C-AE392185DBE8}"/>
              </a:ext>
            </a:extLst>
          </p:cNvPr>
          <p:cNvSpPr txBox="1"/>
          <p:nvPr/>
        </p:nvSpPr>
        <p:spPr>
          <a:xfrm>
            <a:off x="8427555" y="3678121"/>
            <a:ext cx="37226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운동 방법을 추천해주는 화면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아이의 활동량을 늘리고 비만도를 감소하기 위해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상대방의 생년월일을 통해 맞춤 운동을 추천하고 아이들에게 운동에 재미를 주기 위해 동물 캐릭터의 이미지를 사용했습니다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30727" y="2331385"/>
            <a:ext cx="1361671" cy="301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" idx="3"/>
            <a:endCxn id="26" idx="1"/>
          </p:cNvCxnSpPr>
          <p:nvPr/>
        </p:nvCxnSpPr>
        <p:spPr>
          <a:xfrm>
            <a:off x="1992398" y="2482252"/>
            <a:ext cx="812586" cy="31937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836365" y="2068857"/>
            <a:ext cx="230850" cy="230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0"/>
            <a:endCxn id="25" idx="1"/>
          </p:cNvCxnSpPr>
          <p:nvPr/>
        </p:nvCxnSpPr>
        <p:spPr>
          <a:xfrm rot="16200000" flipH="1">
            <a:off x="2314662" y="1705985"/>
            <a:ext cx="127450" cy="853194"/>
          </a:xfrm>
          <a:prstGeom prst="bentConnector4">
            <a:avLst>
              <a:gd name="adj1" fmla="val -179364"/>
              <a:gd name="adj2" fmla="val 567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68839" y="2663745"/>
            <a:ext cx="1511305" cy="1688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17" idx="3"/>
            <a:endCxn id="27" idx="1"/>
          </p:cNvCxnSpPr>
          <p:nvPr/>
        </p:nvCxnSpPr>
        <p:spPr>
          <a:xfrm>
            <a:off x="2080144" y="3507948"/>
            <a:ext cx="724840" cy="34034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2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CD7FBDE-CE0C-16D3-59D3-620B230A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24" y="1693563"/>
            <a:ext cx="1761496" cy="34708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E1DF6C-2AF1-2CAF-00A0-BECC33F651AF}"/>
              </a:ext>
            </a:extLst>
          </p:cNvPr>
          <p:cNvSpPr/>
          <p:nvPr/>
        </p:nvSpPr>
        <p:spPr>
          <a:xfrm>
            <a:off x="1291948" y="2422614"/>
            <a:ext cx="772718" cy="7295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DC0D1C8-F26D-8B71-6CC4-FCBB8AE7966A}"/>
              </a:ext>
            </a:extLst>
          </p:cNvPr>
          <p:cNvCxnSpPr>
            <a:cxnSpLocks/>
            <a:stCxn id="13" idx="0"/>
            <a:endCxn id="33" idx="1"/>
          </p:cNvCxnSpPr>
          <p:nvPr/>
        </p:nvCxnSpPr>
        <p:spPr>
          <a:xfrm rot="16200000" flipH="1">
            <a:off x="2050445" y="2050476"/>
            <a:ext cx="195958" cy="940234"/>
          </a:xfrm>
          <a:prstGeom prst="bentConnector4">
            <a:avLst>
              <a:gd name="adj1" fmla="val -116658"/>
              <a:gd name="adj2" fmla="val 70546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0FC24C6-4D45-72FF-F4DF-83AFF4CAE54A}"/>
              </a:ext>
            </a:extLst>
          </p:cNvPr>
          <p:cNvCxnSpPr>
            <a:cxnSpLocks/>
            <a:stCxn id="42" idx="3"/>
            <a:endCxn id="34" idx="1"/>
          </p:cNvCxnSpPr>
          <p:nvPr/>
        </p:nvCxnSpPr>
        <p:spPr>
          <a:xfrm flipV="1">
            <a:off x="1355735" y="3594872"/>
            <a:ext cx="1262805" cy="8021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769E1A2-F457-9AAF-8C32-CD78EEE4EE8F}"/>
              </a:ext>
            </a:extLst>
          </p:cNvPr>
          <p:cNvSpPr txBox="1"/>
          <p:nvPr/>
        </p:nvSpPr>
        <p:spPr>
          <a:xfrm>
            <a:off x="413916" y="5253591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가족정보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F931EB0-C660-6FDF-4250-8D089CE97C16}"/>
              </a:ext>
            </a:extLst>
          </p:cNvPr>
          <p:cNvSpPr/>
          <p:nvPr/>
        </p:nvSpPr>
        <p:spPr>
          <a:xfrm>
            <a:off x="583017" y="3241351"/>
            <a:ext cx="772718" cy="86746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93FF8DA-3891-E739-AF41-1FFF1AF6B9C2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12669" y="3675083"/>
            <a:ext cx="375675" cy="657809"/>
          </a:xfrm>
          <a:prstGeom prst="bentConnector2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613D6750-32AB-D95E-EDD9-73AF31CE7B2F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E0B83C7-2A5C-0BD7-0A79-D8A8F802ECA4}"/>
              </a:ext>
            </a:extLst>
          </p:cNvPr>
          <p:cNvSpPr/>
          <p:nvPr/>
        </p:nvSpPr>
        <p:spPr>
          <a:xfrm>
            <a:off x="617483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스토리보드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4BC952-CCC0-4B3D-26A0-30F4BA8B285E}"/>
              </a:ext>
            </a:extLst>
          </p:cNvPr>
          <p:cNvSpPr txBox="1"/>
          <p:nvPr/>
        </p:nvSpPr>
        <p:spPr>
          <a:xfrm>
            <a:off x="2618541" y="2173065"/>
            <a:ext cx="3556298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가족 정보를 확인하고 가족의 건강 정보를 확인할 수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있는 버튼과 같이 운동할 수 있게 상대방에게 알림을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보내는 버튼을 만들었습니다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CA324A-76D9-EE7B-E1F0-425F8AEF407B}"/>
              </a:ext>
            </a:extLst>
          </p:cNvPr>
          <p:cNvSpPr txBox="1"/>
          <p:nvPr/>
        </p:nvSpPr>
        <p:spPr>
          <a:xfrm>
            <a:off x="2618540" y="3149365"/>
            <a:ext cx="3592945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이미지를 넣을 수 있으며 기본 이미지일때는 아이에게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친근함을 주기 위해 동물 이미지를 사용했습니다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정보를 수정할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추가할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99AA04-AA66-CE57-28E4-1DB5187C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17" y="1693562"/>
            <a:ext cx="1761494" cy="347087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FCC8A21-B446-9CEA-5709-CBA38DBF41F4}"/>
              </a:ext>
            </a:extLst>
          </p:cNvPr>
          <p:cNvSpPr/>
          <p:nvPr/>
        </p:nvSpPr>
        <p:spPr>
          <a:xfrm>
            <a:off x="6419850" y="2334201"/>
            <a:ext cx="1438275" cy="120482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25A9E1A-ADB3-C926-0CF3-2E7749462587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7858125" y="2480072"/>
            <a:ext cx="602761" cy="45654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64ECC73-2A37-5115-C03F-112320FC09F2}"/>
              </a:ext>
            </a:extLst>
          </p:cNvPr>
          <p:cNvSpPr txBox="1"/>
          <p:nvPr/>
        </p:nvSpPr>
        <p:spPr>
          <a:xfrm>
            <a:off x="8460886" y="2173065"/>
            <a:ext cx="3731113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선택한 사용자가 운동을 하여 소모한 칼로리 그래프를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공유하고 확인할 수 있게 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C816DEA-F0CA-E5BC-3099-A28D0A6D1902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7877176" y="3290700"/>
            <a:ext cx="583709" cy="72175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A9204E-27B0-7760-C1CE-FCFBFF64EDF6}"/>
              </a:ext>
            </a:extLst>
          </p:cNvPr>
          <p:cNvSpPr/>
          <p:nvPr/>
        </p:nvSpPr>
        <p:spPr>
          <a:xfrm>
            <a:off x="6408692" y="3594872"/>
            <a:ext cx="1468484" cy="83516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E2C52D-C9C7-475B-CA52-81C4984AE3DB}"/>
              </a:ext>
            </a:extLst>
          </p:cNvPr>
          <p:cNvSpPr txBox="1"/>
          <p:nvPr/>
        </p:nvSpPr>
        <p:spPr>
          <a:xfrm>
            <a:off x="8460885" y="2983693"/>
            <a:ext cx="3731113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선택한 사용자가 운동을 한 시간 그래프를 공유하고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확인할 수 있게 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DC51A1-AD34-E531-A0C3-9DCCAEDF2D84}"/>
              </a:ext>
            </a:extLst>
          </p:cNvPr>
          <p:cNvSpPr txBox="1"/>
          <p:nvPr/>
        </p:nvSpPr>
        <p:spPr>
          <a:xfrm>
            <a:off x="6239608" y="5253591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가족정보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21734E-F882-64CD-553C-AE392185DBE8}"/>
              </a:ext>
            </a:extLst>
          </p:cNvPr>
          <p:cNvSpPr txBox="1"/>
          <p:nvPr/>
        </p:nvSpPr>
        <p:spPr>
          <a:xfrm>
            <a:off x="8427555" y="3710442"/>
            <a:ext cx="372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가족 간의 운동 정보를 공유하여 부모님이 아이의 건강을 체크하고 같이 맞춰갈 수 있도록 하였습니다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506130-76C3-8E9B-B456-FAB8149289E7}"/>
              </a:ext>
            </a:extLst>
          </p:cNvPr>
          <p:cNvSpPr txBox="1"/>
          <p:nvPr/>
        </p:nvSpPr>
        <p:spPr>
          <a:xfrm>
            <a:off x="2763472" y="4012740"/>
            <a:ext cx="35370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연락처를 통해 가족 간의 그룹을 맺고 같이 운동할 수 있도록 알림을 보내거나 건강 정보를 공유하여 아이가 꾸준히 운동할 수 있도록 동기부여 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1064029" y="4143659"/>
            <a:ext cx="548640" cy="378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23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D8C32EF5-C6EC-A0E7-4E4C-2CAD00337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3917" y="1693562"/>
            <a:ext cx="1761494" cy="347087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AA8D59B9-24A7-CD25-8114-DFB57230B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225" y="1693563"/>
            <a:ext cx="1761496" cy="3470874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5E4A6E6-75E3-2497-EBDD-A1E880C9EA51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75725" y="2439769"/>
            <a:ext cx="623482" cy="51681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9DEA28-FBBD-A0BF-8D28-93659B4CE14B}"/>
              </a:ext>
            </a:extLst>
          </p:cNvPr>
          <p:cNvSpPr/>
          <p:nvPr/>
        </p:nvSpPr>
        <p:spPr>
          <a:xfrm>
            <a:off x="643472" y="2372496"/>
            <a:ext cx="1374095" cy="105650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14EBF59-92DC-5B43-7EDF-12445B3E8BD5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2017567" y="3563352"/>
            <a:ext cx="681640" cy="39111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BCEA4D-B6A6-9EAE-8C2A-B73712870463}"/>
              </a:ext>
            </a:extLst>
          </p:cNvPr>
          <p:cNvSpPr/>
          <p:nvPr/>
        </p:nvSpPr>
        <p:spPr>
          <a:xfrm>
            <a:off x="643472" y="3472853"/>
            <a:ext cx="1374095" cy="9632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A3EFBF-8281-0AD6-0E69-BD7E3082776C}"/>
              </a:ext>
            </a:extLst>
          </p:cNvPr>
          <p:cNvSpPr txBox="1"/>
          <p:nvPr/>
        </p:nvSpPr>
        <p:spPr>
          <a:xfrm>
            <a:off x="643473" y="520828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계획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D9D8C7D6-252E-0940-C033-56FB734F0E22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C7DDA78C-C902-8662-BE35-6DFB182C9A59}"/>
              </a:ext>
            </a:extLst>
          </p:cNvPr>
          <p:cNvSpPr/>
          <p:nvPr/>
        </p:nvSpPr>
        <p:spPr>
          <a:xfrm>
            <a:off x="617483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스토리보드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AFD05-EDD6-D9BA-B6A9-D818D779A9FD}"/>
              </a:ext>
            </a:extLst>
          </p:cNvPr>
          <p:cNvSpPr txBox="1"/>
          <p:nvPr/>
        </p:nvSpPr>
        <p:spPr>
          <a:xfrm>
            <a:off x="2699207" y="2123809"/>
            <a:ext cx="3671048" cy="63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리스트를 누르면 바로 자신이 설정해둔 운동으로 넘어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가고 버튼을 통해 수정하거나 추가할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4AE0D-9265-61E5-DB7D-FFD00D77B326}"/>
              </a:ext>
            </a:extLst>
          </p:cNvPr>
          <p:cNvSpPr txBox="1"/>
          <p:nvPr/>
        </p:nvSpPr>
        <p:spPr>
          <a:xfrm>
            <a:off x="2699207" y="3247392"/>
            <a:ext cx="3671048" cy="63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채팅 방에서 만든 일정을 저장할 수 있으며 따로 추가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할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cxnSp>
        <p:nvCxnSpPr>
          <p:cNvPr id="13" name="연결선: 꺾임 9">
            <a:extLst>
              <a:ext uri="{FF2B5EF4-FFF2-40B4-BE49-F238E27FC236}">
                <a16:creationId xmlns:a16="http://schemas.microsoft.com/office/drawing/2014/main" id="{C5E4A6E6-75E3-2497-EBDD-A1E880C9EA5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924800" y="2179931"/>
            <a:ext cx="495300" cy="28738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9DEA28-FBBD-A0BF-8D28-93659B4CE14B}"/>
              </a:ext>
            </a:extLst>
          </p:cNvPr>
          <p:cNvSpPr/>
          <p:nvPr/>
        </p:nvSpPr>
        <p:spPr>
          <a:xfrm>
            <a:off x="6438900" y="2277156"/>
            <a:ext cx="1485900" cy="3803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AFD05-EDD6-D9BA-B6A9-D818D779A9FD}"/>
              </a:ext>
            </a:extLst>
          </p:cNvPr>
          <p:cNvSpPr txBox="1"/>
          <p:nvPr/>
        </p:nvSpPr>
        <p:spPr>
          <a:xfrm>
            <a:off x="8420100" y="1863971"/>
            <a:ext cx="3671048" cy="63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자신이 설정한 위치와 동일한 사용자 가족을 매칭해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줍니다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다른 사용자 가족과의 채팅방 버튼을 만듭니다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cxnSp>
        <p:nvCxnSpPr>
          <p:cNvPr id="19" name="연결선: 꺾임 13">
            <a:extLst>
              <a:ext uri="{FF2B5EF4-FFF2-40B4-BE49-F238E27FC236}">
                <a16:creationId xmlns:a16="http://schemas.microsoft.com/office/drawing/2014/main" id="{014EBF59-92DC-5B43-7EDF-12445B3E8BD5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7858126" y="2897564"/>
            <a:ext cx="561974" cy="20477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BCEA4D-B6A6-9EAE-8C2A-B73712870463}"/>
              </a:ext>
            </a:extLst>
          </p:cNvPr>
          <p:cNvSpPr/>
          <p:nvPr/>
        </p:nvSpPr>
        <p:spPr>
          <a:xfrm>
            <a:off x="7112000" y="2963605"/>
            <a:ext cx="746126" cy="2774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AFD05-EDD6-D9BA-B6A9-D818D779A9FD}"/>
              </a:ext>
            </a:extLst>
          </p:cNvPr>
          <p:cNvSpPr txBox="1"/>
          <p:nvPr/>
        </p:nvSpPr>
        <p:spPr>
          <a:xfrm>
            <a:off x="8420100" y="2581604"/>
            <a:ext cx="3671048" cy="63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상대 가족들에게 알림이 가면 모든 구성원이 수락 시 방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 만들어 집니다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cxnSp>
        <p:nvCxnSpPr>
          <p:cNvPr id="26" name="연결선: 꺾임 40">
            <a:extLst>
              <a:ext uri="{FF2B5EF4-FFF2-40B4-BE49-F238E27FC236}">
                <a16:creationId xmlns:a16="http://schemas.microsoft.com/office/drawing/2014/main" id="{CEA06D4B-34A9-95A5-3549-2725A4E0AFFC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7858126" y="3597478"/>
            <a:ext cx="561974" cy="57667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3362EB-22E2-155F-6EE0-C68FD2D1402B}"/>
              </a:ext>
            </a:extLst>
          </p:cNvPr>
          <p:cNvSpPr/>
          <p:nvPr/>
        </p:nvSpPr>
        <p:spPr>
          <a:xfrm>
            <a:off x="7111999" y="4038600"/>
            <a:ext cx="746127" cy="27110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6AFD05-EDD6-D9BA-B6A9-D818D779A9FD}"/>
              </a:ext>
            </a:extLst>
          </p:cNvPr>
          <p:cNvSpPr txBox="1"/>
          <p:nvPr/>
        </p:nvSpPr>
        <p:spPr>
          <a:xfrm>
            <a:off x="8420100" y="3428970"/>
            <a:ext cx="3671048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가족 구성원 모두가 수락 시 방이 만들어 집니다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007AD2-87E9-8E5D-4836-331132C72F15}"/>
              </a:ext>
            </a:extLst>
          </p:cNvPr>
          <p:cNvSpPr txBox="1"/>
          <p:nvPr/>
        </p:nvSpPr>
        <p:spPr>
          <a:xfrm>
            <a:off x="6239608" y="5208289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커뮤니티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506130-76C3-8E9B-B456-FAB8149289E7}"/>
              </a:ext>
            </a:extLst>
          </p:cNvPr>
          <p:cNvSpPr txBox="1"/>
          <p:nvPr/>
        </p:nvSpPr>
        <p:spPr>
          <a:xfrm>
            <a:off x="2763472" y="3954464"/>
            <a:ext cx="372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운동 계획과 채팅방에서 만든 일정을 관리하는 화면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규칙적인 생활을 할 수 있도록 도와줍니다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21734E-F882-64CD-553C-AE392185DBE8}"/>
              </a:ext>
            </a:extLst>
          </p:cNvPr>
          <p:cNvSpPr txBox="1"/>
          <p:nvPr/>
        </p:nvSpPr>
        <p:spPr>
          <a:xfrm>
            <a:off x="8427555" y="3954464"/>
            <a:ext cx="372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기획의도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근처 이웃과의 만남을 통해 대인관계능력을 향상시키고 아이의 대면 활동을 늘립니다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5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26" y="1693562"/>
            <a:ext cx="1761495" cy="347087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CB9D4ED1-1EFA-B062-AF45-4B215FA39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224" y="1693563"/>
            <a:ext cx="1761497" cy="3470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12476D-C38F-25D0-7756-2F67F1C808CA}"/>
              </a:ext>
            </a:extLst>
          </p:cNvPr>
          <p:cNvSpPr txBox="1"/>
          <p:nvPr/>
        </p:nvSpPr>
        <p:spPr>
          <a:xfrm>
            <a:off x="2522342" y="1944468"/>
            <a:ext cx="3047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채팅방입니다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상대 가족 이미지와 방 이름이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보이며 최근 채팅 내용을 생략해서 볼 수 있고 최근 채팅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시간을 알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5E4A6E6-75E3-2497-EBDD-A1E880C9EA5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076450" y="2406133"/>
            <a:ext cx="445892" cy="64662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9DEA28-FBBD-A0BF-8D28-93659B4CE14B}"/>
              </a:ext>
            </a:extLst>
          </p:cNvPr>
          <p:cNvSpPr/>
          <p:nvPr/>
        </p:nvSpPr>
        <p:spPr>
          <a:xfrm>
            <a:off x="558800" y="2590799"/>
            <a:ext cx="1517650" cy="9239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007AD2-87E9-8E5D-4836-331132C72F15}"/>
              </a:ext>
            </a:extLst>
          </p:cNvPr>
          <p:cNvSpPr txBox="1"/>
          <p:nvPr/>
        </p:nvSpPr>
        <p:spPr>
          <a:xfrm>
            <a:off x="412569" y="5210751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커뮤니티 화면</a:t>
            </a:r>
            <a:r>
              <a:rPr lang="en-US" altLang="ko-KR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&gt;</a:t>
            </a:r>
            <a:endParaRPr lang="ko-KR" altLang="en-US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4A83D1E-3BE8-389B-4E16-FE7E2A5A4C08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58F82C4-38CA-D098-97A6-8EF26CC6FE99}"/>
              </a:ext>
            </a:extLst>
          </p:cNvPr>
          <p:cNvSpPr/>
          <p:nvPr/>
        </p:nvSpPr>
        <p:spPr>
          <a:xfrm>
            <a:off x="617483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스토리보드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2476D-C38F-25D0-7756-2F67F1C808CA}"/>
              </a:ext>
            </a:extLst>
          </p:cNvPr>
          <p:cNvSpPr txBox="1"/>
          <p:nvPr/>
        </p:nvSpPr>
        <p:spPr>
          <a:xfrm>
            <a:off x="2446677" y="3633264"/>
            <a:ext cx="28319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◆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기획의도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이웃과의 채팅을 통해 소통하고 교류하여 대인관계능력을 향상시키고 같이 운동함으로써 아이의 비만도를 감소합니다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12476D-C38F-25D0-7756-2F67F1C808CA}"/>
              </a:ext>
            </a:extLst>
          </p:cNvPr>
          <p:cNvSpPr txBox="1"/>
          <p:nvPr/>
        </p:nvSpPr>
        <p:spPr>
          <a:xfrm>
            <a:off x="4263968" y="3019848"/>
            <a:ext cx="366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상대와 자신의 대화를 구분하기 위해 사용자의 말풍선 색을 다른 색상을 선택하였습니다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9DEA28-FBBD-A0BF-8D28-93659B4CE14B}"/>
              </a:ext>
            </a:extLst>
          </p:cNvPr>
          <p:cNvSpPr/>
          <p:nvPr/>
        </p:nvSpPr>
        <p:spPr>
          <a:xfrm>
            <a:off x="9531166" y="2701150"/>
            <a:ext cx="1536884" cy="72785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연결선: 꺾임 9">
            <a:extLst>
              <a:ext uri="{FF2B5EF4-FFF2-40B4-BE49-F238E27FC236}">
                <a16:creationId xmlns:a16="http://schemas.microsoft.com/office/drawing/2014/main" id="{C5E4A6E6-75E3-2497-EBDD-A1E880C9EA51}"/>
              </a:ext>
            </a:extLst>
          </p:cNvPr>
          <p:cNvCxnSpPr>
            <a:cxnSpLocks/>
            <a:stCxn id="72" idx="2"/>
            <a:endCxn id="71" idx="3"/>
          </p:cNvCxnSpPr>
          <p:nvPr/>
        </p:nvCxnSpPr>
        <p:spPr>
          <a:xfrm rot="5400000" flipH="1">
            <a:off x="9072711" y="2202103"/>
            <a:ext cx="85986" cy="2367808"/>
          </a:xfrm>
          <a:prstGeom prst="bentConnector4">
            <a:avLst>
              <a:gd name="adj1" fmla="val -265857"/>
              <a:gd name="adj2" fmla="val 66227"/>
            </a:avLst>
          </a:prstGeom>
          <a:ln w="127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/>
          <p:cNvSpPr/>
          <p:nvPr/>
        </p:nvSpPr>
        <p:spPr>
          <a:xfrm>
            <a:off x="9494279" y="4410075"/>
            <a:ext cx="3714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10749471" y="4410075"/>
            <a:ext cx="371475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꺾인 연결선 103"/>
          <p:cNvCxnSpPr>
            <a:stCxn id="99" idx="4"/>
            <a:endCxn id="102" idx="4"/>
          </p:cNvCxnSpPr>
          <p:nvPr/>
        </p:nvCxnSpPr>
        <p:spPr>
          <a:xfrm rot="16200000" flipH="1">
            <a:off x="10307613" y="4153954"/>
            <a:ext cx="12700" cy="1255192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96" idx="2"/>
            <a:endCxn id="114" idx="3"/>
          </p:cNvCxnSpPr>
          <p:nvPr/>
        </p:nvCxnSpPr>
        <p:spPr>
          <a:xfrm rot="5400000" flipH="1">
            <a:off x="9265852" y="4123415"/>
            <a:ext cx="813023" cy="1269020"/>
          </a:xfrm>
          <a:prstGeom prst="bentConnector4">
            <a:avLst>
              <a:gd name="adj1" fmla="val -28117"/>
              <a:gd name="adj2" fmla="val 847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3312476D-C38F-25D0-7756-2F67F1C808CA}"/>
              </a:ext>
            </a:extLst>
          </p:cNvPr>
          <p:cNvSpPr txBox="1"/>
          <p:nvPr/>
        </p:nvSpPr>
        <p:spPr>
          <a:xfrm>
            <a:off x="5375909" y="4028247"/>
            <a:ext cx="36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십자가 모양 아이콘은 도구 상자이며 오른쪽 아이콘은 전송 버튼입니다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12476D-C38F-25D0-7756-2F67F1C808CA}"/>
              </a:ext>
            </a:extLst>
          </p:cNvPr>
          <p:cNvSpPr txBox="1"/>
          <p:nvPr/>
        </p:nvSpPr>
        <p:spPr>
          <a:xfrm>
            <a:off x="5453759" y="2143231"/>
            <a:ext cx="366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우측 상단 아이콘은 </a:t>
            </a:r>
            <a:r>
              <a:rPr lang="ko-KR" altLang="en-US" sz="12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더보기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버튼으로 일정 및 갤러리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공지 등을 확인할 수 있습니다</a:t>
            </a:r>
            <a:r>
              <a:rPr lang="en-US" altLang="ko-KR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cxnSp>
        <p:nvCxnSpPr>
          <p:cNvPr id="50" name="꺾인 연결선 49"/>
          <p:cNvCxnSpPr>
            <a:stCxn id="45" idx="2"/>
            <a:endCxn id="43" idx="3"/>
          </p:cNvCxnSpPr>
          <p:nvPr/>
        </p:nvCxnSpPr>
        <p:spPr>
          <a:xfrm rot="10800000" flipV="1">
            <a:off x="9115705" y="2206055"/>
            <a:ext cx="1616961" cy="26034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10732665" y="2023493"/>
            <a:ext cx="365124" cy="365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2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80A227D-379B-AA07-7313-A296E218FC3C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78565A3D-F73F-C838-3735-9F1A0D32195A}"/>
              </a:ext>
            </a:extLst>
          </p:cNvPr>
          <p:cNvSpPr/>
          <p:nvPr/>
        </p:nvSpPr>
        <p:spPr>
          <a:xfrm>
            <a:off x="819116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프로모션계획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4986A5-AD3C-9B57-40EF-57B336AD7CE6}"/>
              </a:ext>
            </a:extLst>
          </p:cNvPr>
          <p:cNvSpPr/>
          <p:nvPr/>
        </p:nvSpPr>
        <p:spPr>
          <a:xfrm>
            <a:off x="153652" y="1677600"/>
            <a:ext cx="11873248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712A6-E58E-C76E-CD57-AD0B05D2E77D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홍보 방법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C5C3C7-D850-3BC1-44FC-CEDB230A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5" y="3728808"/>
            <a:ext cx="1995320" cy="15405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AA8F0A-32C2-0E38-08CA-D214BA91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15" y="3691800"/>
            <a:ext cx="1995320" cy="15601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D17909-E9B8-CCE1-84D1-9AF7DC3D69DA}"/>
              </a:ext>
            </a:extLst>
          </p:cNvPr>
          <p:cNvSpPr txBox="1"/>
          <p:nvPr/>
        </p:nvSpPr>
        <p:spPr>
          <a:xfrm>
            <a:off x="275772" y="1689073"/>
            <a:ext cx="4535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 학습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 앱 광고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4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관련 앱의 상단 혹은 하단 배너 광고를 통해 홍보한다</a:t>
            </a:r>
            <a:r>
              <a:rPr lang="en-US" altLang="ko-KR" sz="14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4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앱 </a:t>
            </a:r>
            <a:r>
              <a:rPr lang="ko-KR" altLang="en-US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일정 사용 시 뜨는 광고를 통해 홍보한다</a:t>
            </a:r>
            <a:r>
              <a:rPr lang="en-US" altLang="ko-KR" sz="1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 앱의 사용자들을 타겟 층으로 앱을 홍보한다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2F7C3EB-6667-83C8-AB47-AAAD3F7F4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898" y="1822599"/>
            <a:ext cx="1701843" cy="33578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EE6BAFE-EE8D-D003-7571-1D64D334F8C5}"/>
              </a:ext>
            </a:extLst>
          </p:cNvPr>
          <p:cNvSpPr txBox="1"/>
          <p:nvPr/>
        </p:nvSpPr>
        <p:spPr>
          <a:xfrm>
            <a:off x="6199283" y="5180400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어플을 통한 광고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F8EE98F-3A1E-FD4A-9648-81968ABE64CA}"/>
              </a:ext>
            </a:extLst>
          </p:cNvPr>
          <p:cNvSpPr/>
          <p:nvPr/>
        </p:nvSpPr>
        <p:spPr>
          <a:xfrm>
            <a:off x="5461303" y="3164777"/>
            <a:ext cx="441331" cy="6734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360133" y="1822599"/>
            <a:ext cx="1701843" cy="3357801"/>
            <a:chOff x="9360133" y="1822599"/>
            <a:chExt cx="1701843" cy="335780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2F7C3EB-6667-83C8-AB47-AAAD3F7F4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0133" y="1822599"/>
              <a:ext cx="1701843" cy="335780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3C5C3C7-D850-3BC1-44FC-CEDB230AA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18" t="16343" r="61421" b="28711"/>
            <a:stretch/>
          </p:blipFill>
          <p:spPr>
            <a:xfrm>
              <a:off x="9487438" y="2160544"/>
              <a:ext cx="1447602" cy="2254296"/>
            </a:xfrm>
            <a:prstGeom prst="rect">
              <a:avLst/>
            </a:prstGeom>
            <a:effectLst/>
          </p:spPr>
        </p:pic>
        <p:sp>
          <p:nvSpPr>
            <p:cNvPr id="3" name="직사각형 2"/>
            <p:cNvSpPr/>
            <p:nvPr/>
          </p:nvSpPr>
          <p:spPr>
            <a:xfrm>
              <a:off x="9487438" y="4414840"/>
              <a:ext cx="1447602" cy="365660"/>
            </a:xfrm>
            <a:prstGeom prst="rect">
              <a:avLst/>
            </a:prstGeom>
            <a:solidFill>
              <a:srgbClr val="F7D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C38902-74E6-CBF2-6133-CEFC7E7A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5761" y="4423394"/>
              <a:ext cx="1003612" cy="34694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EE6BAFE-EE8D-D003-7571-1D64D334F8C5}"/>
              </a:ext>
            </a:extLst>
          </p:cNvPr>
          <p:cNvSpPr txBox="1"/>
          <p:nvPr/>
        </p:nvSpPr>
        <p:spPr>
          <a:xfrm>
            <a:off x="8828304" y="518040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어플을 통한 배너 광고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0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634986A5-AD3C-9B57-40EF-57B336AD7CE6}"/>
              </a:ext>
            </a:extLst>
          </p:cNvPr>
          <p:cNvSpPr/>
          <p:nvPr/>
        </p:nvSpPr>
        <p:spPr>
          <a:xfrm>
            <a:off x="153652" y="1677600"/>
            <a:ext cx="11873248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2D5F1-2629-1A5D-A865-F20D664692CD}"/>
              </a:ext>
            </a:extLst>
          </p:cNvPr>
          <p:cNvSpPr txBox="1"/>
          <p:nvPr/>
        </p:nvSpPr>
        <p:spPr>
          <a:xfrm>
            <a:off x="153652" y="1689073"/>
            <a:ext cx="60093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유튜브를 통한 </a:t>
            </a:r>
            <a:r>
              <a:rPr lang="ko-KR" altLang="en-US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홍보</a:t>
            </a:r>
            <a:endParaRPr lang="en-US" altLang="ko-KR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광고 영상을 제작해 홍보한다</a:t>
            </a:r>
            <a:r>
              <a:rPr lang="en-US" altLang="ko-KR" sz="16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유튜버를 통해 홍보한다</a:t>
            </a:r>
            <a:r>
              <a:rPr lang="en-US" altLang="ko-KR" sz="16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영상을 통해 시청자들의 흥미를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유발하고 앱을 홍보한다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573446-D206-6A0C-86BF-6F5E61BB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18" y="3691800"/>
            <a:ext cx="2403952" cy="1102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648DAF-02C7-0EA7-767A-9F9C3E90ADED}"/>
              </a:ext>
            </a:extLst>
          </p:cNvPr>
          <p:cNvSpPr/>
          <p:nvPr/>
        </p:nvSpPr>
        <p:spPr>
          <a:xfrm>
            <a:off x="1196397" y="3791948"/>
            <a:ext cx="586461" cy="4600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0B06AA-980B-485C-6ACE-10F1DEE6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98" y="3938453"/>
            <a:ext cx="2156887" cy="15085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말풍선: 사각형 69">
            <a:extLst>
              <a:ext uri="{FF2B5EF4-FFF2-40B4-BE49-F238E27FC236}">
                <a16:creationId xmlns:a16="http://schemas.microsoft.com/office/drawing/2014/main" id="{3287BF38-7FF8-6911-5A5B-06ADCABA5C57}"/>
              </a:ext>
            </a:extLst>
          </p:cNvPr>
          <p:cNvSpPr/>
          <p:nvPr/>
        </p:nvSpPr>
        <p:spPr>
          <a:xfrm>
            <a:off x="295714" y="3242109"/>
            <a:ext cx="900683" cy="418576"/>
          </a:xfrm>
          <a:prstGeom prst="wedgeRectCallout">
            <a:avLst>
              <a:gd name="adj1" fmla="val 43648"/>
              <a:gd name="adj2" fmla="val 743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광고 추천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921059" y="1890695"/>
            <a:ext cx="4645029" cy="3248805"/>
            <a:chOff x="6632571" y="1871645"/>
            <a:chExt cx="4908299" cy="34329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90B06AA-980B-485C-6ACE-10F1DEE6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571" y="1871645"/>
              <a:ext cx="4908299" cy="343294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직사각형 18"/>
            <p:cNvSpPr/>
            <p:nvPr/>
          </p:nvSpPr>
          <p:spPr>
            <a:xfrm>
              <a:off x="6690415" y="2527100"/>
              <a:ext cx="4701485" cy="23973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7303841" y="2717228"/>
              <a:ext cx="742950" cy="7429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42445" y="4377652"/>
              <a:ext cx="401266" cy="401266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74735" y="4029040"/>
              <a:ext cx="222978" cy="22297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888D690-EEC5-1392-14F7-BBF67B6B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CFAD6"/>
                </a:clrFrom>
                <a:clrTo>
                  <a:srgbClr val="FCFAD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33002" y="2692620"/>
              <a:ext cx="1560473" cy="17270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4C38902-74E6-CBF2-6133-CEFC7E7A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5431" y="3653171"/>
              <a:ext cx="3256453" cy="1125747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6690414" y="3957503"/>
              <a:ext cx="4701485" cy="96954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flipV="1">
              <a:off x="6810375" y="4647014"/>
              <a:ext cx="4461562" cy="457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flipV="1">
              <a:off x="6813664" y="4649670"/>
              <a:ext cx="2324100" cy="4571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5400000">
              <a:off x="6997281" y="4750963"/>
              <a:ext cx="130591" cy="1125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7278502" y="4746869"/>
              <a:ext cx="150354" cy="120782"/>
              <a:chOff x="7172949" y="4734587"/>
              <a:chExt cx="195678" cy="157192"/>
            </a:xfrm>
          </p:grpSpPr>
          <p:sp>
            <p:nvSpPr>
              <p:cNvPr id="30" name="이등변 삼각형 29"/>
              <p:cNvSpPr/>
              <p:nvPr/>
            </p:nvSpPr>
            <p:spPr>
              <a:xfrm rot="5400000">
                <a:off x="7162659" y="4744877"/>
                <a:ext cx="149204" cy="1286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322908" y="4739350"/>
                <a:ext cx="45719" cy="152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6731697" y="4150439"/>
              <a:ext cx="1431228" cy="35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2F7C3EB-6667-83C8-AB47-AAAD3F7F4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072" t="15114" r="64421" b="72972"/>
            <a:stretch/>
          </p:blipFill>
          <p:spPr>
            <a:xfrm>
              <a:off x="6776147" y="4171675"/>
              <a:ext cx="308491" cy="308491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7621540" y="4242950"/>
              <a:ext cx="455366" cy="169402"/>
            </a:xfrm>
            <a:prstGeom prst="roundRect">
              <a:avLst>
                <a:gd name="adj" fmla="val 50000"/>
              </a:avLst>
            </a:prstGeom>
            <a:solidFill>
              <a:srgbClr val="055E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다운로드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28985" y="4170820"/>
              <a:ext cx="6463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함께해요</a:t>
              </a:r>
              <a:endParaRPr lang="en-US" altLang="ko-KR" sz="5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5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아이 건강 지킴이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E6BAFE-EE8D-D003-7571-1D64D334F8C5}"/>
              </a:ext>
            </a:extLst>
          </p:cNvPr>
          <p:cNvSpPr txBox="1"/>
          <p:nvPr/>
        </p:nvSpPr>
        <p:spPr>
          <a:xfrm>
            <a:off x="8620645" y="5178080"/>
            <a:ext cx="1245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광고 화면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39" name="화살표: 오른쪽 1">
            <a:extLst>
              <a:ext uri="{FF2B5EF4-FFF2-40B4-BE49-F238E27FC236}">
                <a16:creationId xmlns:a16="http://schemas.microsoft.com/office/drawing/2014/main" id="{0F8EE98F-3A1E-FD4A-9648-81968ABE64CA}"/>
              </a:ext>
            </a:extLst>
          </p:cNvPr>
          <p:cNvSpPr/>
          <p:nvPr/>
        </p:nvSpPr>
        <p:spPr>
          <a:xfrm>
            <a:off x="5721639" y="3239942"/>
            <a:ext cx="441331" cy="6734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5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37736A3-A6F0-64F9-859F-0599AC2D10FF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193448F0-155D-29C3-F578-1D94F3723A0F}"/>
              </a:ext>
            </a:extLst>
          </p:cNvPr>
          <p:cNvSpPr/>
          <p:nvPr/>
        </p:nvSpPr>
        <p:spPr>
          <a:xfrm>
            <a:off x="8191169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프로모션계획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07607F-2045-87D3-E7B4-B0073A226284}"/>
              </a:ext>
            </a:extLst>
          </p:cNvPr>
          <p:cNvSpPr/>
          <p:nvPr/>
        </p:nvSpPr>
        <p:spPr>
          <a:xfrm>
            <a:off x="153652" y="1677600"/>
            <a:ext cx="11873248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3856D-2412-D586-E2FD-18745E56CA1D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홍보 방법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7DA01-C359-56A5-C227-058E7EDD59D9}"/>
              </a:ext>
            </a:extLst>
          </p:cNvPr>
          <p:cNvSpPr txBox="1"/>
          <p:nvPr/>
        </p:nvSpPr>
        <p:spPr>
          <a:xfrm>
            <a:off x="321708" y="1687246"/>
            <a:ext cx="4771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맘카페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&amp;SNS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통한 홍보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타겟층 접근성이 좋은 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SNS</a:t>
            </a: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통해 홍보</a:t>
            </a:r>
            <a:endParaRPr lang="en-US" altLang="ko-KR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글 작성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혹은 배너 광고를 한다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타겟층을 확보하여 주 타겟층도 같이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홍보한다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6F98E69-9513-772B-3593-4B46F7969641}"/>
              </a:ext>
            </a:extLst>
          </p:cNvPr>
          <p:cNvGrpSpPr/>
          <p:nvPr/>
        </p:nvGrpSpPr>
        <p:grpSpPr>
          <a:xfrm>
            <a:off x="10463854" y="3817127"/>
            <a:ext cx="905938" cy="1445854"/>
            <a:chOff x="10486768" y="3385777"/>
            <a:chExt cx="1210962" cy="193266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C6856C2-58D9-9770-3168-F925E971C4CF}"/>
                </a:ext>
              </a:extLst>
            </p:cNvPr>
            <p:cNvGrpSpPr/>
            <p:nvPr/>
          </p:nvGrpSpPr>
          <p:grpSpPr>
            <a:xfrm>
              <a:off x="10486768" y="3567042"/>
              <a:ext cx="1210962" cy="1751400"/>
              <a:chOff x="7537622" y="3429000"/>
              <a:chExt cx="1210962" cy="1751400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E58A486B-7DBB-5FDE-F36C-EB660F086BE6}"/>
                  </a:ext>
                </a:extLst>
              </p:cNvPr>
              <p:cNvSpPr/>
              <p:nvPr/>
            </p:nvSpPr>
            <p:spPr>
              <a:xfrm>
                <a:off x="7537622" y="3429000"/>
                <a:ext cx="1210962" cy="17514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3A1339A2-A4CA-C6D8-CA79-BE33DCC91B95}"/>
                  </a:ext>
                </a:extLst>
              </p:cNvPr>
              <p:cNvSpPr/>
              <p:nvPr/>
            </p:nvSpPr>
            <p:spPr>
              <a:xfrm>
                <a:off x="7695346" y="3691800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D1160431-7AAF-FC8A-24E1-EE7B5F77E204}"/>
                  </a:ext>
                </a:extLst>
              </p:cNvPr>
              <p:cNvSpPr/>
              <p:nvPr/>
            </p:nvSpPr>
            <p:spPr>
              <a:xfrm>
                <a:off x="8224411" y="3691800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94740D17-A69B-5A99-261D-B3F2B8131BDF}"/>
                  </a:ext>
                </a:extLst>
              </p:cNvPr>
              <p:cNvSpPr/>
              <p:nvPr/>
            </p:nvSpPr>
            <p:spPr>
              <a:xfrm>
                <a:off x="7695346" y="4089995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5902E005-2B3D-E793-2708-6E8DEE004EDE}"/>
                  </a:ext>
                </a:extLst>
              </p:cNvPr>
              <p:cNvSpPr/>
              <p:nvPr/>
            </p:nvSpPr>
            <p:spPr>
              <a:xfrm>
                <a:off x="8224411" y="4089995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28757350-8A74-40F2-B325-F753DBDCC8B8}"/>
                  </a:ext>
                </a:extLst>
              </p:cNvPr>
              <p:cNvSpPr/>
              <p:nvPr/>
            </p:nvSpPr>
            <p:spPr>
              <a:xfrm>
                <a:off x="7695346" y="4487569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81B13885-BB2C-1AC3-887F-1B17052DFE68}"/>
                  </a:ext>
                </a:extLst>
              </p:cNvPr>
              <p:cNvSpPr/>
              <p:nvPr/>
            </p:nvSpPr>
            <p:spPr>
              <a:xfrm>
                <a:off x="8224411" y="4487569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AF1991A1-5FEF-4311-B6D5-886A51B70541}"/>
                  </a:ext>
                </a:extLst>
              </p:cNvPr>
              <p:cNvSpPr/>
              <p:nvPr/>
            </p:nvSpPr>
            <p:spPr>
              <a:xfrm>
                <a:off x="7961785" y="4909610"/>
                <a:ext cx="362636" cy="27079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0134054-1862-78FE-D8FE-E937472B01FC}"/>
                </a:ext>
              </a:extLst>
            </p:cNvPr>
            <p:cNvSpPr/>
            <p:nvPr/>
          </p:nvSpPr>
          <p:spPr>
            <a:xfrm>
              <a:off x="10567767" y="3385777"/>
              <a:ext cx="1048964" cy="3625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학원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DA02764-CB66-58A8-C8A4-1EE2C10DAE84}"/>
              </a:ext>
            </a:extLst>
          </p:cNvPr>
          <p:cNvGrpSpPr/>
          <p:nvPr/>
        </p:nvGrpSpPr>
        <p:grpSpPr>
          <a:xfrm>
            <a:off x="9264626" y="4600058"/>
            <a:ext cx="1084240" cy="658958"/>
            <a:chOff x="8688731" y="4373721"/>
            <a:chExt cx="1498696" cy="910848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DFFCDE7-7A74-B21B-8725-8524F7331DF4}"/>
                </a:ext>
              </a:extLst>
            </p:cNvPr>
            <p:cNvSpPr/>
            <p:nvPr/>
          </p:nvSpPr>
          <p:spPr>
            <a:xfrm>
              <a:off x="8810368" y="4373721"/>
              <a:ext cx="1252237" cy="6739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41EC9F-B2F8-80F5-70EC-9E7624292D2C}"/>
                </a:ext>
              </a:extLst>
            </p:cNvPr>
            <p:cNvSpPr/>
            <p:nvPr/>
          </p:nvSpPr>
          <p:spPr>
            <a:xfrm>
              <a:off x="8890772" y="4453439"/>
              <a:ext cx="1091428" cy="5144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28B0B6A-20AB-9D35-6006-70C9C1D2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5694" y="4453439"/>
              <a:ext cx="601583" cy="207966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330E088-1E37-716B-3DA7-69DD64AB7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CFAD6"/>
                </a:clrFrom>
                <a:clrTo>
                  <a:srgbClr val="FCFAD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09869" y="4687670"/>
              <a:ext cx="253232" cy="280264"/>
            </a:xfrm>
            <a:prstGeom prst="rect">
              <a:avLst/>
            </a:prstGeom>
          </p:spPr>
        </p:pic>
        <p:sp>
          <p:nvSpPr>
            <p:cNvPr id="79" name="평행 사변형 78">
              <a:extLst>
                <a:ext uri="{FF2B5EF4-FFF2-40B4-BE49-F238E27FC236}">
                  <a16:creationId xmlns:a16="http://schemas.microsoft.com/office/drawing/2014/main" id="{460D3B9F-A4E1-40CA-F472-7CE455C55F11}"/>
                </a:ext>
              </a:extLst>
            </p:cNvPr>
            <p:cNvSpPr/>
            <p:nvPr/>
          </p:nvSpPr>
          <p:spPr>
            <a:xfrm>
              <a:off x="8688731" y="5027321"/>
              <a:ext cx="185351" cy="257248"/>
            </a:xfrm>
            <a:prstGeom prst="parallelogram">
              <a:avLst>
                <a:gd name="adj" fmla="val 6868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평행 사변형 79">
              <a:extLst>
                <a:ext uri="{FF2B5EF4-FFF2-40B4-BE49-F238E27FC236}">
                  <a16:creationId xmlns:a16="http://schemas.microsoft.com/office/drawing/2014/main" id="{F032CFA8-07A5-A75B-B623-E6E06C54F8A5}"/>
                </a:ext>
              </a:extLst>
            </p:cNvPr>
            <p:cNvSpPr/>
            <p:nvPr/>
          </p:nvSpPr>
          <p:spPr>
            <a:xfrm flipH="1">
              <a:off x="10002076" y="5027321"/>
              <a:ext cx="185351" cy="257248"/>
            </a:xfrm>
            <a:prstGeom prst="parallelogram">
              <a:avLst>
                <a:gd name="adj" fmla="val 6868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F146CDF-450A-8EA8-86CE-D1A28F3159F6}"/>
              </a:ext>
            </a:extLst>
          </p:cNvPr>
          <p:cNvSpPr txBox="1"/>
          <p:nvPr/>
        </p:nvSpPr>
        <p:spPr>
          <a:xfrm>
            <a:off x="7087586" y="1688517"/>
            <a:ext cx="50007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학교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학원 근처 홍보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학교 및 학원가 주변 전단지 혹은 광고판</a:t>
            </a:r>
            <a:endParaRPr lang="en-US" altLang="ko-KR" sz="1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학교 근처나 학원 건물에 전단지를 붙이거나 광고판을 통해 어플을 홍보한다</a:t>
            </a:r>
            <a:r>
              <a:rPr lang="en-US" altLang="ko-KR" sz="1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 타겟층이 관심을 가지고 사용할 수 있도록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홍보한다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88EABF-7691-DFDB-784E-33DECD088163}"/>
              </a:ext>
            </a:extLst>
          </p:cNvPr>
          <p:cNvSpPr/>
          <p:nvPr/>
        </p:nvSpPr>
        <p:spPr>
          <a:xfrm>
            <a:off x="8205739" y="4120114"/>
            <a:ext cx="827903" cy="10752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34C38902-74E6-CBF2-6133-CEFC7E7A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417" y="4186619"/>
            <a:ext cx="670546" cy="231806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8995D049-CDE4-2E75-11C6-9213AE18DF75}"/>
              </a:ext>
            </a:extLst>
          </p:cNvPr>
          <p:cNvSpPr/>
          <p:nvPr/>
        </p:nvSpPr>
        <p:spPr>
          <a:xfrm>
            <a:off x="8288704" y="4495152"/>
            <a:ext cx="643239" cy="6432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4888D690-EEC5-1392-14F7-BBF67B6B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AD6"/>
              </a:clrFrom>
              <a:clrTo>
                <a:srgbClr val="FCFA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3460" y="4548739"/>
            <a:ext cx="439390" cy="48629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6E12F5F-2047-1DA4-D328-AE0836B676A0}"/>
              </a:ext>
            </a:extLst>
          </p:cNvPr>
          <p:cNvSpPr txBox="1"/>
          <p:nvPr/>
        </p:nvSpPr>
        <p:spPr>
          <a:xfrm>
            <a:off x="4861414" y="5195346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인스타그램을 통한 홍보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D5D75C60-C29D-1843-DACB-5F829DFC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354" y="1822598"/>
            <a:ext cx="1701844" cy="335780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59362BF-3E60-01F2-9AB7-54C16063B267}"/>
              </a:ext>
            </a:extLst>
          </p:cNvPr>
          <p:cNvSpPr txBox="1"/>
          <p:nvPr/>
        </p:nvSpPr>
        <p:spPr>
          <a:xfrm>
            <a:off x="1927902" y="5213823"/>
            <a:ext cx="1281120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카페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C3D753E-7D23-9B20-09CA-D35D84020E55}"/>
              </a:ext>
            </a:extLst>
          </p:cNvPr>
          <p:cNvSpPr txBox="1"/>
          <p:nvPr/>
        </p:nvSpPr>
        <p:spPr>
          <a:xfrm>
            <a:off x="8161462" y="5208634"/>
            <a:ext cx="894797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전단지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ADAA605-EF78-C6EE-F199-FCCCD02663D2}"/>
              </a:ext>
            </a:extLst>
          </p:cNvPr>
          <p:cNvSpPr txBox="1"/>
          <p:nvPr/>
        </p:nvSpPr>
        <p:spPr>
          <a:xfrm>
            <a:off x="9931402" y="5208634"/>
            <a:ext cx="894797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광고판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FE8C1C-3D68-956D-AEE0-0358A63AE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969" y="3670024"/>
            <a:ext cx="2576986" cy="15790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1828800" y="4839886"/>
            <a:ext cx="1930400" cy="353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61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0E3B5CF6-495B-3920-9B22-E24E3C067970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EE7B75C8-5E9D-363E-5116-B20A558E80B6}"/>
              </a:ext>
            </a:extLst>
          </p:cNvPr>
          <p:cNvSpPr/>
          <p:nvPr/>
        </p:nvSpPr>
        <p:spPr>
          <a:xfrm>
            <a:off x="10211625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향후계획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6AED0CE-5065-741D-C9D6-C6255B64B561}"/>
              </a:ext>
            </a:extLst>
          </p:cNvPr>
          <p:cNvSpPr/>
          <p:nvPr/>
        </p:nvSpPr>
        <p:spPr>
          <a:xfrm>
            <a:off x="863600" y="1677600"/>
            <a:ext cx="10439400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63610A6-6E40-A3DE-A667-A1A8EF8889D5}"/>
              </a:ext>
            </a:extLst>
          </p:cNvPr>
          <p:cNvSpPr txBox="1"/>
          <p:nvPr/>
        </p:nvSpPr>
        <p:spPr>
          <a:xfrm>
            <a:off x="4657143" y="1756644"/>
            <a:ext cx="2877711" cy="5001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콘텐츠 확장 및 기능 개선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AB468EE-7998-9D35-43A1-32C5C3C28078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추후 계획은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 · ·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5" name="다이어그램 144">
            <a:extLst>
              <a:ext uri="{FF2B5EF4-FFF2-40B4-BE49-F238E27FC236}">
                <a16:creationId xmlns:a16="http://schemas.microsoft.com/office/drawing/2014/main" id="{386E7984-477A-5F54-6418-8A94DB39C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310878"/>
              </p:ext>
            </p:extLst>
          </p:nvPr>
        </p:nvGraphicFramePr>
        <p:xfrm>
          <a:off x="1021511" y="2367335"/>
          <a:ext cx="4515757" cy="2944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5AB451FF-4B5E-DEEF-B298-6958E0B46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003397"/>
              </p:ext>
            </p:extLst>
          </p:nvPr>
        </p:nvGraphicFramePr>
        <p:xfrm>
          <a:off x="6654734" y="2367334"/>
          <a:ext cx="4515757" cy="3165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6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BA9E7F9E-01F4-A783-8394-EE65F6159263}"/>
              </a:ext>
            </a:extLst>
          </p:cNvPr>
          <p:cNvSpPr/>
          <p:nvPr/>
        </p:nvSpPr>
        <p:spPr>
          <a:xfrm>
            <a:off x="117928" y="77151"/>
            <a:ext cx="1850572" cy="409041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상황분석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1CE2861D-C7AD-623B-0315-8C45437360FE}"/>
              </a:ext>
            </a:extLst>
          </p:cNvPr>
          <p:cNvSpPr/>
          <p:nvPr/>
        </p:nvSpPr>
        <p:spPr>
          <a:xfrm>
            <a:off x="10211625" y="77151"/>
            <a:ext cx="1850572" cy="409041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향후계획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421478-D24F-DD90-1EC3-2A45145BE33A}"/>
              </a:ext>
            </a:extLst>
          </p:cNvPr>
          <p:cNvSpPr/>
          <p:nvPr/>
        </p:nvSpPr>
        <p:spPr>
          <a:xfrm>
            <a:off x="863600" y="1677600"/>
            <a:ext cx="10439400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5E36692-E071-1F89-FD4C-9723705C38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834519"/>
              </p:ext>
            </p:extLst>
          </p:nvPr>
        </p:nvGraphicFramePr>
        <p:xfrm>
          <a:off x="2757225" y="1725821"/>
          <a:ext cx="6652151" cy="349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09399A-03B0-00C4-ACD5-70BAE7213F90}"/>
              </a:ext>
            </a:extLst>
          </p:cNvPr>
          <p:cNvSpPr txBox="1"/>
          <p:nvPr/>
        </p:nvSpPr>
        <p:spPr>
          <a:xfrm>
            <a:off x="5460373" y="5208032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AF64A-A8DF-D8AF-7645-0901DB86CE3D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F7696-3434-ECEC-B61D-DFB9823D7B0A}"/>
              </a:ext>
            </a:extLst>
          </p:cNvPr>
          <p:cNvSpPr txBox="1"/>
          <p:nvPr/>
        </p:nvSpPr>
        <p:spPr>
          <a:xfrm>
            <a:off x="4327072" y="3291690"/>
            <a:ext cx="89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 비만율 감소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147535" y="1882874"/>
            <a:ext cx="3628572" cy="92276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1552E-8610-C049-313A-B17C1C90763B}"/>
              </a:ext>
            </a:extLst>
          </p:cNvPr>
          <p:cNvSpPr txBox="1"/>
          <p:nvPr/>
        </p:nvSpPr>
        <p:spPr>
          <a:xfrm>
            <a:off x="1206626" y="2078828"/>
            <a:ext cx="3510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이웃과의 상호작용과 의사소통을 하여 대인 관계 능력을 향상시킵니다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47535" y="4351385"/>
            <a:ext cx="3628572" cy="92276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1552E-8610-C049-313A-B17C1C90763B}"/>
              </a:ext>
            </a:extLst>
          </p:cNvPr>
          <p:cNvSpPr txBox="1"/>
          <p:nvPr/>
        </p:nvSpPr>
        <p:spPr>
          <a:xfrm>
            <a:off x="1118760" y="4551157"/>
            <a:ext cx="370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맞춤 운동을 통해 지속적인 운동 습관을 기르고 건강을 회복합니다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93139" y="4345406"/>
            <a:ext cx="3628572" cy="922765"/>
          </a:xfrm>
          <a:prstGeom prst="roundRect">
            <a:avLst/>
          </a:prstGeom>
          <a:solidFill>
            <a:srgbClr val="49B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1552E-8610-C049-313A-B17C1C90763B}"/>
              </a:ext>
            </a:extLst>
          </p:cNvPr>
          <p:cNvSpPr txBox="1"/>
          <p:nvPr/>
        </p:nvSpPr>
        <p:spPr>
          <a:xfrm>
            <a:off x="7394672" y="4545178"/>
            <a:ext cx="362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캐릭터를 통해 아이들의 운동을 돕고 가족과 함께 하여 동기부여를 줍니다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93139" y="1879055"/>
            <a:ext cx="3628572" cy="922765"/>
          </a:xfrm>
          <a:prstGeom prst="roundRect">
            <a:avLst/>
          </a:prstGeom>
          <a:solidFill>
            <a:srgbClr val="52C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1F2BCE-F5DB-955A-1011-83774BF31A8A}"/>
              </a:ext>
            </a:extLst>
          </p:cNvPr>
          <p:cNvSpPr txBox="1"/>
          <p:nvPr/>
        </p:nvSpPr>
        <p:spPr>
          <a:xfrm>
            <a:off x="7281281" y="2076696"/>
            <a:ext cx="385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 시스템을 통해 운동 루틴과 일정을 스스로 정하고 알림을 통해 지킵니다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꺾인 연결선 6"/>
          <p:cNvCxnSpPr>
            <a:stCxn id="2" idx="3"/>
          </p:cNvCxnSpPr>
          <p:nvPr/>
        </p:nvCxnSpPr>
        <p:spPr>
          <a:xfrm flipV="1">
            <a:off x="4776107" y="2076696"/>
            <a:ext cx="892839" cy="267561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6" idx="0"/>
            <a:endCxn id="12" idx="1"/>
          </p:cNvCxnSpPr>
          <p:nvPr/>
        </p:nvCxnSpPr>
        <p:spPr>
          <a:xfrm rot="5400000" flipH="1" flipV="1">
            <a:off x="3214626" y="3238940"/>
            <a:ext cx="859640" cy="1365251"/>
          </a:xfrm>
          <a:prstGeom prst="bentConnector2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7" idx="2"/>
          </p:cNvCxnSpPr>
          <p:nvPr/>
        </p:nvCxnSpPr>
        <p:spPr>
          <a:xfrm>
            <a:off x="6515100" y="4812767"/>
            <a:ext cx="2692325" cy="455404"/>
          </a:xfrm>
          <a:prstGeom prst="bentConnector4">
            <a:avLst>
              <a:gd name="adj1" fmla="val 16306"/>
              <a:gd name="adj2" fmla="val 150197"/>
            </a:avLst>
          </a:prstGeom>
          <a:ln w="28575">
            <a:solidFill>
              <a:srgbClr val="49B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18" idx="2"/>
          </p:cNvCxnSpPr>
          <p:nvPr/>
        </p:nvCxnSpPr>
        <p:spPr>
          <a:xfrm flipV="1">
            <a:off x="7734300" y="2801820"/>
            <a:ext cx="1473125" cy="689925"/>
          </a:xfrm>
          <a:prstGeom prst="bentConnector2">
            <a:avLst/>
          </a:prstGeom>
          <a:ln w="28575">
            <a:solidFill>
              <a:srgbClr val="52C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5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7D319E3-D11A-5D57-8EC2-B5A0483BA7FD}"/>
              </a:ext>
            </a:extLst>
          </p:cNvPr>
          <p:cNvSpPr/>
          <p:nvPr/>
        </p:nvSpPr>
        <p:spPr>
          <a:xfrm>
            <a:off x="704335" y="1677831"/>
            <a:ext cx="10783330" cy="402689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8FFA0BF-AD55-8833-4A69-1A2AC16D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16" y="2368131"/>
            <a:ext cx="4405520" cy="239274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AC41AAD-7848-B7D9-510B-30A42A34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01" y="2359198"/>
            <a:ext cx="4336754" cy="2409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D9C6D0-339A-173A-4EF9-6C0E12DDFD10}"/>
              </a:ext>
            </a:extLst>
          </p:cNvPr>
          <p:cNvSpPr txBox="1"/>
          <p:nvPr/>
        </p:nvSpPr>
        <p:spPr>
          <a:xfrm>
            <a:off x="1137329" y="1756905"/>
            <a:ext cx="388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또는 근접 가능한 최신 데이터를 토대로 주요 선진국의 비만율을 비교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0B66A1-C47E-7CCD-2BBC-25BBF1663783}"/>
              </a:ext>
            </a:extLst>
          </p:cNvPr>
          <p:cNvSpPr/>
          <p:nvPr/>
        </p:nvSpPr>
        <p:spPr>
          <a:xfrm>
            <a:off x="1811691" y="4926880"/>
            <a:ext cx="2537174" cy="36072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A44EF-CCA7-B019-F616-A352E4F3EB92}"/>
              </a:ext>
            </a:extLst>
          </p:cNvPr>
          <p:cNvSpPr txBox="1"/>
          <p:nvPr/>
        </p:nvSpPr>
        <p:spPr>
          <a:xfrm>
            <a:off x="0" y="85548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OECD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발표한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선진국 중 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비만율이 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번째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낮은 나라인 대한민국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CAE7D7-A0FA-B978-BA72-2B4FE67062C6}"/>
              </a:ext>
            </a:extLst>
          </p:cNvPr>
          <p:cNvSpPr/>
          <p:nvPr/>
        </p:nvSpPr>
        <p:spPr>
          <a:xfrm>
            <a:off x="906129" y="2355738"/>
            <a:ext cx="4336754" cy="2415914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59D99-B4F1-6702-3454-4CF3F013A1E2}"/>
              </a:ext>
            </a:extLst>
          </p:cNvPr>
          <p:cNvSpPr txBox="1"/>
          <p:nvPr/>
        </p:nvSpPr>
        <p:spPr>
          <a:xfrm>
            <a:off x="7410466" y="1864626"/>
            <a:ext cx="32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우리나라 비만 유병률 추이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DE0EA8-D859-310F-104C-86C03482B84D}"/>
              </a:ext>
            </a:extLst>
          </p:cNvPr>
          <p:cNvSpPr txBox="1"/>
          <p:nvPr/>
        </p:nvSpPr>
        <p:spPr>
          <a:xfrm>
            <a:off x="900357" y="4742238"/>
            <a:ext cx="12048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b="0" i="0" dirty="0">
                <a:solidFill>
                  <a:srgbClr val="55555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b="0" i="0" dirty="0">
                <a:solidFill>
                  <a:srgbClr val="55555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b="0" i="0" dirty="0">
                <a:solidFill>
                  <a:srgbClr val="55555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경제협력개발기구</a:t>
            </a:r>
            <a:r>
              <a:rPr lang="en-US" altLang="ko-KR" sz="600" b="0" i="0" dirty="0">
                <a:solidFill>
                  <a:srgbClr val="555555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(OECD)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0837EC-3DF5-F859-1A6F-87636ED68524}"/>
              </a:ext>
            </a:extLst>
          </p:cNvPr>
          <p:cNvSpPr/>
          <p:nvPr/>
        </p:nvSpPr>
        <p:spPr>
          <a:xfrm>
            <a:off x="6840555" y="2355738"/>
            <a:ext cx="4436208" cy="2409756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8DD153E-29E9-5E03-7003-CAA9BB17D57E}"/>
              </a:ext>
            </a:extLst>
          </p:cNvPr>
          <p:cNvSpPr/>
          <p:nvPr/>
        </p:nvSpPr>
        <p:spPr>
          <a:xfrm>
            <a:off x="5571615" y="3163330"/>
            <a:ext cx="1032544" cy="7945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86D157-0D79-C717-8899-FB710A809194}"/>
              </a:ext>
            </a:extLst>
          </p:cNvPr>
          <p:cNvSpPr/>
          <p:nvPr/>
        </p:nvSpPr>
        <p:spPr>
          <a:xfrm>
            <a:off x="6943966" y="4908227"/>
            <a:ext cx="4203820" cy="5157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B1FEE-17D7-6328-6711-0E2D09D04CA3}"/>
              </a:ext>
            </a:extLst>
          </p:cNvPr>
          <p:cNvSpPr txBox="1"/>
          <p:nvPr/>
        </p:nvSpPr>
        <p:spPr>
          <a:xfrm>
            <a:off x="6957168" y="4857089"/>
            <a:ext cx="4177416" cy="570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r>
              <a:rPr lang="ko-KR" altLang="en-US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기준 전체 비만율은 </a:t>
            </a:r>
            <a:r>
              <a:rPr lang="en-US" altLang="ko-KR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36.3%</a:t>
            </a:r>
            <a:r>
              <a:rPr lang="ko-KR" altLang="en-US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</a:t>
            </a:r>
            <a:r>
              <a:rPr lang="en-US" altLang="ko-KR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2009</a:t>
            </a:r>
            <a:r>
              <a:rPr lang="ko-KR" altLang="en-US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년부터 최근 </a:t>
            </a:r>
            <a:r>
              <a:rPr lang="en-US" altLang="ko-KR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z="11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년간 계속 증가했으며 특히 남자에게 크게 증가함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5AF89-3E2A-70A9-C5AB-9B175B327136}"/>
              </a:ext>
            </a:extLst>
          </p:cNvPr>
          <p:cNvSpPr txBox="1"/>
          <p:nvPr/>
        </p:nvSpPr>
        <p:spPr>
          <a:xfrm>
            <a:off x="7613292" y="4061490"/>
            <a:ext cx="20488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대한비만학회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(2021), 2021 Obesity Fact Sheet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F36DE-A9E4-ADED-84E2-D832F30F4236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그러나 한국 또한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2009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년부터 계속 증가하였으며 특히 남성 비만율이 크게 증가하였다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46" name="TextBox 45">
            <a:hlinkClick r:id="rId4"/>
            <a:extLst>
              <a:ext uri="{FF2B5EF4-FFF2-40B4-BE49-F238E27FC236}">
                <a16:creationId xmlns:a16="http://schemas.microsoft.com/office/drawing/2014/main" id="{F06DC626-2B80-97D7-3C68-C5DA4D73AB45}"/>
              </a:ext>
            </a:extLst>
          </p:cNvPr>
          <p:cNvSpPr txBox="1"/>
          <p:nvPr/>
        </p:nvSpPr>
        <p:spPr>
          <a:xfrm>
            <a:off x="9552269" y="5485915"/>
            <a:ext cx="18368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질병관리청 국가건강정보포털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건강정보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C48FD1-F5E8-D3F1-7514-15AD39CD9FA1}"/>
              </a:ext>
            </a:extLst>
          </p:cNvPr>
          <p:cNvSpPr txBox="1"/>
          <p:nvPr/>
        </p:nvSpPr>
        <p:spPr>
          <a:xfrm>
            <a:off x="1800147" y="4984803"/>
            <a:ext cx="254871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우리나라가 비만율이 </a:t>
            </a:r>
            <a:r>
              <a:rPr lang="en-US" altLang="ko-KR" sz="110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10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번째로 낮음</a:t>
            </a:r>
            <a:endParaRPr lang="ko-KR" altLang="en-US" sz="1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36A17-6280-095A-3981-5D9665567908}"/>
              </a:ext>
            </a:extLst>
          </p:cNvPr>
          <p:cNvSpPr txBox="1"/>
          <p:nvPr/>
        </p:nvSpPr>
        <p:spPr>
          <a:xfrm>
            <a:off x="10707376" y="2153896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%)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 animBg="1"/>
      <p:bldP spid="13" grpId="0"/>
      <p:bldP spid="14" grpId="0"/>
      <p:bldP spid="2" grpId="0" animBg="1"/>
      <p:bldP spid="3" grpId="0" animBg="1"/>
      <p:bldP spid="5" grpId="0" animBg="1"/>
      <p:bldP spid="6" grpId="0"/>
      <p:bldP spid="11" grpId="0"/>
      <p:bldP spid="18" grpId="0"/>
      <p:bldP spid="46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D57BF53-5693-D0A5-50E2-2404DE60ED3D}"/>
              </a:ext>
            </a:extLst>
          </p:cNvPr>
          <p:cNvSpPr/>
          <p:nvPr/>
        </p:nvSpPr>
        <p:spPr>
          <a:xfrm>
            <a:off x="228600" y="254000"/>
            <a:ext cx="11734800" cy="6350000"/>
          </a:xfrm>
          <a:prstGeom prst="roundRect">
            <a:avLst>
              <a:gd name="adj" fmla="val 586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6E62BE-2799-4DE3-A0E6-80F985ABAD1D}"/>
              </a:ext>
            </a:extLst>
          </p:cNvPr>
          <p:cNvSpPr/>
          <p:nvPr/>
        </p:nvSpPr>
        <p:spPr>
          <a:xfrm>
            <a:off x="2514598" y="3425900"/>
            <a:ext cx="7162800" cy="655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FB899-7F89-34E2-E2B1-C37F5C3D8F57}"/>
              </a:ext>
            </a:extLst>
          </p:cNvPr>
          <p:cNvSpPr txBox="1"/>
          <p:nvPr/>
        </p:nvSpPr>
        <p:spPr>
          <a:xfrm>
            <a:off x="3435655" y="2767280"/>
            <a:ext cx="53206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80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80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8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77AFD37-8656-A458-2047-CEA8439CC66F}"/>
              </a:ext>
            </a:extLst>
          </p:cNvPr>
          <p:cNvSpPr/>
          <p:nvPr/>
        </p:nvSpPr>
        <p:spPr>
          <a:xfrm>
            <a:off x="483631" y="1801397"/>
            <a:ext cx="3439982" cy="402689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0DD4D-3B5A-C165-EC5E-3E307270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93" y="2106636"/>
            <a:ext cx="3086859" cy="1744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99F63-DF52-E727-3203-742807E01F67}"/>
              </a:ext>
            </a:extLst>
          </p:cNvPr>
          <p:cNvSpPr txBox="1"/>
          <p:nvPr/>
        </p:nvSpPr>
        <p:spPr>
          <a:xfrm>
            <a:off x="483630" y="3862549"/>
            <a:ext cx="3439983" cy="1242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 </a:t>
            </a:r>
            <a:r>
              <a:rPr lang="en-US" altLang="ko-KR" sz="10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0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이전인 </a:t>
            </a:r>
            <a:r>
              <a:rPr lang="en-US" altLang="ko-KR" sz="10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0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한국인 비만율은 </a:t>
            </a:r>
            <a:r>
              <a:rPr lang="en-US" altLang="ko-KR" sz="10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33.8%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이였으나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중국 우한에서 첫 코로나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시작으로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한국인의 비만율은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38.3%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4.5%p 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급증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2021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비해 조금 감소하여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37.1%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이나 코로나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이전처럼 회복하진 못한 것으로 나타났다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3554DCFB-5A73-6B6A-CAD4-F6318D47C8A6}"/>
              </a:ext>
            </a:extLst>
          </p:cNvPr>
          <p:cNvSpPr txBox="1"/>
          <p:nvPr/>
        </p:nvSpPr>
        <p:spPr>
          <a:xfrm>
            <a:off x="1890994" y="5603849"/>
            <a:ext cx="189600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MBC NEWS : 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정혜인 기자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B38211-2B3A-8E36-4132-78505F188E90}"/>
              </a:ext>
            </a:extLst>
          </p:cNvPr>
          <p:cNvSpPr/>
          <p:nvPr/>
        </p:nvSpPr>
        <p:spPr>
          <a:xfrm>
            <a:off x="660196" y="5180570"/>
            <a:ext cx="3086856" cy="3733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B882A-0503-9DD0-E904-777E2100A78D}"/>
              </a:ext>
            </a:extLst>
          </p:cNvPr>
          <p:cNvSpPr txBox="1"/>
          <p:nvPr/>
        </p:nvSpPr>
        <p:spPr>
          <a:xfrm>
            <a:off x="982641" y="5221053"/>
            <a:ext cx="2441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</a:t>
            </a:r>
            <a:r>
              <a:rPr lang="en-US" altLang="ko-KR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</a:t>
            </a:r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한국 비만율이 급증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82A610E9-9BAA-9075-7E7A-A5B2FD1EF651}"/>
              </a:ext>
            </a:extLst>
          </p:cNvPr>
          <p:cNvSpPr txBox="1"/>
          <p:nvPr/>
        </p:nvSpPr>
        <p:spPr>
          <a:xfrm>
            <a:off x="608164" y="3668094"/>
            <a:ext cx="145395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질병관리청 「국민건강영양조사」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E633CE-6D62-EDE7-9AB4-88269942D553}"/>
              </a:ext>
            </a:extLst>
          </p:cNvPr>
          <p:cNvSpPr/>
          <p:nvPr/>
        </p:nvSpPr>
        <p:spPr>
          <a:xfrm>
            <a:off x="620241" y="2159510"/>
            <a:ext cx="3166762" cy="1678486"/>
          </a:xfrm>
          <a:prstGeom prst="roundRect">
            <a:avLst>
              <a:gd name="adj" fmla="val 7544"/>
            </a:avLst>
          </a:prstGeom>
          <a:noFill/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32FAB-2B8B-4622-2B2C-66DC341B805C}"/>
              </a:ext>
            </a:extLst>
          </p:cNvPr>
          <p:cNvSpPr txBox="1"/>
          <p:nvPr/>
        </p:nvSpPr>
        <p:spPr>
          <a:xfrm>
            <a:off x="568212" y="1855553"/>
            <a:ext cx="32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비만율 통계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AF0CA-50BD-CDC5-07F9-D05B67E5C2AA}"/>
              </a:ext>
            </a:extLst>
          </p:cNvPr>
          <p:cNvSpPr txBox="1"/>
          <p:nvPr/>
        </p:nvSpPr>
        <p:spPr>
          <a:xfrm>
            <a:off x="0" y="862797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특히 코로나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인한 비만율이 급증하는데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···.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671090-6DAB-3DBC-D0EF-E928E8C27FB2}"/>
              </a:ext>
            </a:extLst>
          </p:cNvPr>
          <p:cNvSpPr/>
          <p:nvPr/>
        </p:nvSpPr>
        <p:spPr>
          <a:xfrm>
            <a:off x="5747657" y="1801397"/>
            <a:ext cx="5674772" cy="402689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BD839-81EA-3066-5C58-B57104731C2D}"/>
              </a:ext>
            </a:extLst>
          </p:cNvPr>
          <p:cNvSpPr txBox="1"/>
          <p:nvPr/>
        </p:nvSpPr>
        <p:spPr>
          <a:xfrm>
            <a:off x="5863457" y="1905594"/>
            <a:ext cx="25737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‘확찐자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' 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많아져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", 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사실이었다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89BE3-AC17-9721-DADA-A00CAECFC07F}"/>
              </a:ext>
            </a:extLst>
          </p:cNvPr>
          <p:cNvSpPr txBox="1"/>
          <p:nvPr/>
        </p:nvSpPr>
        <p:spPr>
          <a:xfrm>
            <a:off x="5863457" y="2137337"/>
            <a:ext cx="5443172" cy="288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부경대 식품영양학과 최진경 교수가 코로나 이전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(2019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이후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(2020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국민건강영양조사에 참여한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19∼64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 성인 남녀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6845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명을 대상으로 코로나 전후의 식생활 변화를 분석한 결과 이같이 드러났다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연구결과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 성인의 식생활 행태 조사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식이보충제 섭취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가구형태와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COVID-19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중심으로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대한지역사회영양학회지 최근호에 실렸다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코로나 이후 건강에 관한 관심이 높아지면서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식이보충제 섭취율은 전년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(47.2%)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5%P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 높은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52.8%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기록했다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코로나로 인해 외식 횟수는 크게 줄었다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회 이상 외식 비율이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기준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45.3%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2019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(54.7%)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10%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가까이 감소했다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 교수는 논문에서 “코로나 이후 가정에서 배달음식을 먹는 사람은 증가했다”며 “자유로운 장보기가 제한되면서 식재료의 다양성 부족으로 인해 영양소 섭취의 불균형이 많았다”고 분석했다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비만율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체질량지수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25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코로나 이후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53%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코로나 이전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(47%)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6%P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증가했다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1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동안 체중이 늘었다고 응답한 비율도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년엔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53.4%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전년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(46.6%)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높아졌다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F117BA-E719-B12B-3DC9-EA654BA6F948}"/>
              </a:ext>
            </a:extLst>
          </p:cNvPr>
          <p:cNvSpPr/>
          <p:nvPr/>
        </p:nvSpPr>
        <p:spPr>
          <a:xfrm>
            <a:off x="5872441" y="5180570"/>
            <a:ext cx="5248640" cy="3733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C7CCAD-8496-D173-B151-8B2043BDF607}"/>
              </a:ext>
            </a:extLst>
          </p:cNvPr>
          <p:cNvSpPr txBox="1"/>
          <p:nvPr/>
        </p:nvSpPr>
        <p:spPr>
          <a:xfrm>
            <a:off x="5461718" y="5221053"/>
            <a:ext cx="6070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코로나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비만율이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53%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코로나 이전보다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6%p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증가함</a:t>
            </a:r>
          </a:p>
        </p:txBody>
      </p:sp>
      <p:sp>
        <p:nvSpPr>
          <p:cNvPr id="20" name="TextBox 19">
            <a:hlinkClick r:id="rId5"/>
            <a:extLst>
              <a:ext uri="{FF2B5EF4-FFF2-40B4-BE49-F238E27FC236}">
                <a16:creationId xmlns:a16="http://schemas.microsoft.com/office/drawing/2014/main" id="{270B4343-1D51-A0D3-2D8E-C7B4EB0DEA41}"/>
              </a:ext>
            </a:extLst>
          </p:cNvPr>
          <p:cNvSpPr txBox="1"/>
          <p:nvPr/>
        </p:nvSpPr>
        <p:spPr>
          <a:xfrm>
            <a:off x="8334395" y="1951233"/>
            <a:ext cx="189600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대한급식신문 김나운 기자 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600" dirty="0">
                <a:solidFill>
                  <a:srgbClr val="5555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ko-KR" altLang="en-US" sz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B9B49D10-9801-89B6-6C8A-53CE1ADE1987}"/>
              </a:ext>
            </a:extLst>
          </p:cNvPr>
          <p:cNvSpPr/>
          <p:nvPr/>
        </p:nvSpPr>
        <p:spPr>
          <a:xfrm>
            <a:off x="4443408" y="3368200"/>
            <a:ext cx="784454" cy="784454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B1E4E-D6A1-185F-4DD1-08207138FDD6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(2019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 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(2020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비만율이 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4~6%p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급증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하였다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87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4210559-B607-C78F-96DF-FF0594F07567}"/>
              </a:ext>
            </a:extLst>
          </p:cNvPr>
          <p:cNvSpPr/>
          <p:nvPr/>
        </p:nvSpPr>
        <p:spPr>
          <a:xfrm>
            <a:off x="863600" y="1677600"/>
            <a:ext cx="10439400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2A87CB-D880-F913-7124-25F5B9C178CC}"/>
              </a:ext>
            </a:extLst>
          </p:cNvPr>
          <p:cNvSpPr/>
          <p:nvPr/>
        </p:nvSpPr>
        <p:spPr>
          <a:xfrm>
            <a:off x="6348002" y="2570458"/>
            <a:ext cx="4688958" cy="22479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C393C-8437-952B-68E0-7EEB00DEEE83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그런데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비만은 무엇이고 기준은 무엇일까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6F91C-D3BA-E165-6C3A-52DD520653BE}"/>
              </a:ext>
            </a:extLst>
          </p:cNvPr>
          <p:cNvSpPr txBox="1"/>
          <p:nvPr/>
        </p:nvSpPr>
        <p:spPr>
          <a:xfrm>
            <a:off x="3301630" y="2023589"/>
            <a:ext cx="2842882" cy="213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확인할까</a:t>
            </a:r>
            <a:r>
              <a:rPr lang="en-US" altLang="ko-KR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12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체지방량을 측정하는 것이 가장 좋은 방법이나 간단하게 자기 진단을 할 수 있는 방법은 </a:t>
            </a:r>
            <a:r>
              <a:rPr lang="ko-KR" altLang="en-US" sz="105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체질량지수</a:t>
            </a:r>
            <a:r>
              <a:rPr lang="en-US" altLang="ko-KR" sz="105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(body mass index, BMI)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이용하는 것과 </a:t>
            </a:r>
            <a:r>
              <a:rPr lang="ko-KR" altLang="en-US" sz="105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허리둘레를 측정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두 가지 방법을 많이 사용한다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여기서 </a:t>
            </a:r>
            <a:r>
              <a:rPr lang="ko-KR" altLang="en-US" sz="105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체질량지수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 몸무게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(kg)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키의 제곱</a:t>
            </a:r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(m²)</a:t>
            </a:r>
            <a:r>
              <a: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나눈 값으로 비만도를 계산하는 방법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TextBox 18">
            <a:hlinkClick r:id="rId2"/>
            <a:extLst>
              <a:ext uri="{FF2B5EF4-FFF2-40B4-BE49-F238E27FC236}">
                <a16:creationId xmlns:a16="http://schemas.microsoft.com/office/drawing/2014/main" id="{9FFF3397-B85A-231A-4834-D9EF22CDE2CF}"/>
              </a:ext>
            </a:extLst>
          </p:cNvPr>
          <p:cNvSpPr txBox="1"/>
          <p:nvPr/>
        </p:nvSpPr>
        <p:spPr>
          <a:xfrm>
            <a:off x="4954839" y="2247746"/>
            <a:ext cx="1127123" cy="21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행복드림 옥천 보건소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5C62D3-EE0D-3EB4-6A70-034B974FD662}"/>
              </a:ext>
            </a:extLst>
          </p:cNvPr>
          <p:cNvSpPr/>
          <p:nvPr/>
        </p:nvSpPr>
        <p:spPr>
          <a:xfrm>
            <a:off x="1067090" y="2707550"/>
            <a:ext cx="1968500" cy="19685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</a:t>
            </a:r>
            <a:endParaRPr lang="en-US" altLang="ko-KR" sz="16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섭취한 영양분에 비해 에너지 소비가 적어 체내에 과다하게 많은 양의 체지방이 쌓인 상태</a:t>
            </a:r>
            <a:endParaRPr lang="ko-KR" altLang="en-US" sz="12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3EFD8C08-2F78-D202-5495-DA6561257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736172"/>
              </p:ext>
            </p:extLst>
          </p:nvPr>
        </p:nvGraphicFramePr>
        <p:xfrm>
          <a:off x="6773451" y="2894068"/>
          <a:ext cx="3838059" cy="180179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587120">
                  <a:extLst>
                    <a:ext uri="{9D8B030D-6E8A-4147-A177-3AD203B41FA5}">
                      <a16:colId xmlns:a16="http://schemas.microsoft.com/office/drawing/2014/main" val="3078832414"/>
                    </a:ext>
                  </a:extLst>
                </a:gridCol>
                <a:gridCol w="666925">
                  <a:extLst>
                    <a:ext uri="{9D8B030D-6E8A-4147-A177-3AD203B41FA5}">
                      <a16:colId xmlns:a16="http://schemas.microsoft.com/office/drawing/2014/main" val="113153334"/>
                    </a:ext>
                  </a:extLst>
                </a:gridCol>
                <a:gridCol w="1312824">
                  <a:extLst>
                    <a:ext uri="{9D8B030D-6E8A-4147-A177-3AD203B41FA5}">
                      <a16:colId xmlns:a16="http://schemas.microsoft.com/office/drawing/2014/main" val="355956012"/>
                    </a:ext>
                  </a:extLst>
                </a:gridCol>
                <a:gridCol w="1271190">
                  <a:extLst>
                    <a:ext uri="{9D8B030D-6E8A-4147-A177-3AD203B41FA5}">
                      <a16:colId xmlns:a16="http://schemas.microsoft.com/office/drawing/2014/main" val="3549827037"/>
                    </a:ext>
                  </a:extLst>
                </a:gridCol>
              </a:tblGrid>
              <a:tr h="1923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분류</a:t>
                      </a:r>
                    </a:p>
                  </a:txBody>
                  <a:tcPr marL="66195" marR="66195" marT="33097" marB="330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체질량지수</a:t>
                      </a:r>
                    </a:p>
                  </a:txBody>
                  <a:tcPr marL="66195" marR="66195" marT="33097" marB="330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허리둘레에 따른 동반질환의 위험도</a:t>
                      </a:r>
                    </a:p>
                  </a:txBody>
                  <a:tcPr marL="66195" marR="66195" marT="33097" marB="330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5275"/>
                  </a:ext>
                </a:extLst>
              </a:tr>
              <a:tr h="332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&lt;90cm(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&lt;85(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&lt;90cm(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남자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&lt;85(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여자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157874"/>
                  </a:ext>
                </a:extLst>
              </a:tr>
              <a:tr h="21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저체중</a:t>
                      </a:r>
                    </a:p>
                  </a:txBody>
                  <a:tcPr marL="53594" marR="53594" marT="26797" marB="267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18.5</a:t>
                      </a:r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미만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낮음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보통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749048"/>
                  </a:ext>
                </a:extLst>
              </a:tr>
              <a:tr h="21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정상</a:t>
                      </a:r>
                    </a:p>
                  </a:txBody>
                  <a:tcPr marL="53594" marR="53594" marT="26797" marB="267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18.5~23</a:t>
                      </a:r>
                      <a:endParaRPr lang="ko-KR" altLang="en-US" sz="80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보통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약간 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071497"/>
                  </a:ext>
                </a:extLst>
              </a:tr>
              <a:tr h="21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과체중</a:t>
                      </a:r>
                    </a:p>
                  </a:txBody>
                  <a:tcPr marL="53594" marR="53594" marT="26797" marB="267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23~25</a:t>
                      </a:r>
                      <a:endParaRPr lang="ko-KR" altLang="en-US" sz="80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약간 높음 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978803"/>
                  </a:ext>
                </a:extLst>
              </a:tr>
              <a:tr h="21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경도비만</a:t>
                      </a:r>
                    </a:p>
                  </a:txBody>
                  <a:tcPr marL="53594" marR="53594" marT="26797" marB="267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25~30</a:t>
                      </a:r>
                      <a:endParaRPr lang="ko-KR" altLang="en-US" sz="80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매우 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791893"/>
                  </a:ext>
                </a:extLst>
              </a:tr>
              <a:tr h="21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중도비만</a:t>
                      </a:r>
                    </a:p>
                  </a:txBody>
                  <a:tcPr marL="53594" marR="53594" marT="26797" marB="267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30~35</a:t>
                      </a:r>
                      <a:endParaRPr lang="ko-KR" altLang="en-US" sz="800" dirty="0">
                        <a:latin typeface="나눔고딕 Light" panose="020D0904000000000000" pitchFamily="50" charset="-127"/>
                        <a:ea typeface="나눔고딕 Light" panose="020D0904000000000000" pitchFamily="50" charset="-127"/>
                      </a:endParaRP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매우 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가장 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57308"/>
                  </a:ext>
                </a:extLst>
              </a:tr>
              <a:tr h="212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고도비만</a:t>
                      </a:r>
                    </a:p>
                  </a:txBody>
                  <a:tcPr marL="53594" marR="53594" marT="26797" marB="26797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35</a:t>
                      </a:r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이상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가장 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 Light" panose="020D0904000000000000" pitchFamily="50" charset="-127"/>
                          <a:ea typeface="나눔고딕 Light" panose="020D0904000000000000" pitchFamily="50" charset="-127"/>
                        </a:rPr>
                        <a:t>가장 높음</a:t>
                      </a:r>
                    </a:p>
                  </a:txBody>
                  <a:tcPr marL="53594" marR="53594" marT="26797" marB="26797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323949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AF62900-6256-2DED-CCC2-158CC7EFB0E0}"/>
              </a:ext>
            </a:extLst>
          </p:cNvPr>
          <p:cNvSpPr txBox="1"/>
          <p:nvPr/>
        </p:nvSpPr>
        <p:spPr>
          <a:xfrm>
            <a:off x="6404834" y="2593764"/>
            <a:ext cx="4575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한국인의 체질량지수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(BMI)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허리둘레에 따른 동반질환의 위험도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hlinkClick r:id="rId3"/>
            <a:extLst>
              <a:ext uri="{FF2B5EF4-FFF2-40B4-BE49-F238E27FC236}">
                <a16:creationId xmlns:a16="http://schemas.microsoft.com/office/drawing/2014/main" id="{5B3E2623-A676-19E6-FB02-99CBCD4BD2A3}"/>
              </a:ext>
            </a:extLst>
          </p:cNvPr>
          <p:cNvSpPr txBox="1"/>
          <p:nvPr/>
        </p:nvSpPr>
        <p:spPr>
          <a:xfrm>
            <a:off x="7984851" y="4875227"/>
            <a:ext cx="18368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질병관리청 국가건강정보포털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건강정보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097AE1-37F8-1DC0-7CB0-4D05BE0098DE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비만은 과다하게 많은 양의 체지방이 쌓인 상태이며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방법으로 자가 진단할 수 있다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C10452CF-E282-BA3F-EF75-02B53E876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052011"/>
                  </p:ext>
                </p:extLst>
              </p:nvPr>
            </p:nvGraphicFramePr>
            <p:xfrm>
              <a:off x="3461039" y="4335139"/>
              <a:ext cx="2524062" cy="1080176"/>
            </p:xfrm>
            <a:graphic>
              <a:graphicData uri="http://schemas.openxmlformats.org/drawingml/2006/table">
                <a:tbl>
                  <a:tblPr>
                    <a:tableStyleId>{1E171933-4619-4E11-9A3F-F7608DF75F80}</a:tableStyleId>
                  </a:tblPr>
                  <a:tblGrid>
                    <a:gridCol w="2524062">
                      <a:extLst>
                        <a:ext uri="{9D8B030D-6E8A-4147-A177-3AD203B41FA5}">
                          <a16:colId xmlns:a16="http://schemas.microsoft.com/office/drawing/2014/main" val="1542727048"/>
                        </a:ext>
                      </a:extLst>
                    </a:gridCol>
                  </a:tblGrid>
                  <a:tr h="30719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solidFill>
                                <a:schemeClr val="accent2"/>
                              </a:solidFill>
                              <a:latin typeface="나눔고딕 ExtraBold" panose="020D0904000000000000" pitchFamily="50" charset="-127"/>
                              <a:ea typeface="나눔고딕 ExtraBold" panose="020D0904000000000000" pitchFamily="50" charset="-127"/>
                            </a:rPr>
                            <a:t>체질량지수 측정방법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666153"/>
                      </a:ext>
                    </a:extLst>
                  </a:tr>
                  <a:tr h="7448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i="0" dirty="0">
                              <a:solidFill>
                                <a:schemeClr val="tx1"/>
                              </a:solidFill>
                              <a:latin typeface="나눔고딕 ExtraBold" panose="020D0904000000000000" pitchFamily="50" charset="-127"/>
                              <a:ea typeface="나눔고딕 ExtraBold" panose="020D0904000000000000" pitchFamily="50" charset="-127"/>
                            </a:rPr>
                            <a:t>BMI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몸무게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𝑘𝑔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ko-KR" alt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키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𝑚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)× </m:t>
                                  </m:r>
                                  <m:r>
                                    <a:rPr lang="ko-KR" alt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키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𝑚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)</m:t>
                                  </m:r>
                                </m:den>
                              </m:f>
                            </m:oMath>
                          </a14:m>
                          <a:endParaRPr lang="ko-KR" altLang="en-US" sz="1600" dirty="0">
                            <a:solidFill>
                              <a:schemeClr val="tx1"/>
                            </a:solidFill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46415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C10452CF-E282-BA3F-EF75-02B53E876B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052011"/>
                  </p:ext>
                </p:extLst>
              </p:nvPr>
            </p:nvGraphicFramePr>
            <p:xfrm>
              <a:off x="3461039" y="4335139"/>
              <a:ext cx="2524062" cy="1080176"/>
            </p:xfrm>
            <a:graphic>
              <a:graphicData uri="http://schemas.openxmlformats.org/drawingml/2006/table">
                <a:tbl>
                  <a:tblPr>
                    <a:tableStyleId>{1E171933-4619-4E11-9A3F-F7608DF75F80}</a:tableStyleId>
                  </a:tblPr>
                  <a:tblGrid>
                    <a:gridCol w="2524062">
                      <a:extLst>
                        <a:ext uri="{9D8B030D-6E8A-4147-A177-3AD203B41FA5}">
                          <a16:colId xmlns:a16="http://schemas.microsoft.com/office/drawing/2014/main" val="154272704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solidFill>
                                <a:schemeClr val="accent2"/>
                              </a:solidFill>
                              <a:latin typeface="나눔고딕 ExtraBold" panose="020D0904000000000000" pitchFamily="50" charset="-127"/>
                              <a:ea typeface="나눔고딕 ExtraBold" panose="020D0904000000000000" pitchFamily="50" charset="-127"/>
                            </a:rPr>
                            <a:t>체질량지수 측정방법</a:t>
                          </a: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7666153"/>
                      </a:ext>
                    </a:extLst>
                  </a:tr>
                  <a:tr h="74489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1" t="-47154" r="-482" b="-1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6415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64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B75F29-7E2C-A7BC-28E6-17D632454526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비만으로 인한 합병증 발생 위험이 커지기 때문이었는데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 · ·.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7C59A-E477-3588-0A4C-F9853A438575}"/>
              </a:ext>
            </a:extLst>
          </p:cNvPr>
          <p:cNvSpPr txBox="1"/>
          <p:nvPr/>
        </p:nvSpPr>
        <p:spPr>
          <a:xfrm>
            <a:off x="-1" y="856800"/>
            <a:ext cx="1218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그렇다면 비만은 왜 위험할까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A6599A-AC02-21F1-7077-96654845131B}"/>
              </a:ext>
            </a:extLst>
          </p:cNvPr>
          <p:cNvSpPr/>
          <p:nvPr/>
        </p:nvSpPr>
        <p:spPr>
          <a:xfrm>
            <a:off x="153652" y="1677600"/>
            <a:ext cx="11873248" cy="4028400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7D1EC8-6655-492E-37CB-EF42140E3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8" y="1884839"/>
            <a:ext cx="1995150" cy="1118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76C16-7986-07EF-01CB-70F4EC3178BE}"/>
              </a:ext>
            </a:extLst>
          </p:cNvPr>
          <p:cNvSpPr txBox="1"/>
          <p:nvPr/>
        </p:nvSpPr>
        <p:spPr>
          <a:xfrm>
            <a:off x="406868" y="3147746"/>
            <a:ext cx="3365770" cy="1802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9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20~30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 젊은 층에서 당뇨와 고혈압 환자가 늘고 있습니다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비만이 주요 원인으로 꼽히며 코로나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확산으로 활동량이 줄고 배달 음식 등 기름진 음식 섭취가 늘어나며 비만 인구가 늘어난 게 큰 영향을 미친 것으로 보입니다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문제는 젊을 때 당뇨병에 걸리면 오랜 기간 고혈당에 노출되면서 시력 상실이나 콩팥병 등 합병증 발생 위험도 그만큼 커진다는 겁니다</a:t>
            </a:r>
            <a:r>
              <a:rPr lang="en-US" altLang="ko-KR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i="0" dirty="0">
                <a:solidFill>
                  <a:srgbClr val="0F0F0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또한 지난 해 고혈압으로 진료를 받은 </a:t>
            </a:r>
            <a:r>
              <a:rPr lang="en-US" altLang="ko-KR" sz="9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20~ 39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 환자는 </a:t>
            </a:r>
            <a:r>
              <a:rPr lang="en-US" altLang="ko-KR" sz="90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만여명으로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전보다 </a:t>
            </a:r>
            <a:r>
              <a:rPr lang="en-US" altLang="ko-KR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30% </a:t>
            </a:r>
            <a:r>
              <a:rPr lang="ko-KR" altLang="en-US" sz="9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정도 증가</a:t>
            </a:r>
            <a:r>
              <a:rPr lang="ko-KR" altLang="en-US" sz="800" dirty="0">
                <a:solidFill>
                  <a:srgbClr val="0F0F0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하였습니다</a:t>
            </a:r>
            <a:r>
              <a:rPr lang="en-US" altLang="ko-KR" sz="800" dirty="0">
                <a:solidFill>
                  <a:srgbClr val="0F0F0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dirty="0">
                <a:solidFill>
                  <a:srgbClr val="0F0F0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고혈압 역시 비만이 주요 원인이고 스트레스 또한 혈압 상승의 주법으로 뽑힙니다</a:t>
            </a:r>
            <a:r>
              <a:rPr lang="en-US" altLang="ko-KR" sz="800" dirty="0">
                <a:solidFill>
                  <a:srgbClr val="0F0F0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E6CC765F-C680-4456-1E58-E60C52B86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6038344"/>
              </p:ext>
            </p:extLst>
          </p:nvPr>
        </p:nvGraphicFramePr>
        <p:xfrm>
          <a:off x="4451138" y="2607149"/>
          <a:ext cx="3253953" cy="2169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E99EEBB-9698-23FD-7935-6E0C8BEC5601}"/>
              </a:ext>
            </a:extLst>
          </p:cNvPr>
          <p:cNvSpPr/>
          <p:nvPr/>
        </p:nvSpPr>
        <p:spPr>
          <a:xfrm>
            <a:off x="322039" y="5093222"/>
            <a:ext cx="3535428" cy="3733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1CC6A-DCBE-15EC-B1D4-78CE937F5AA6}"/>
              </a:ext>
            </a:extLst>
          </p:cNvPr>
          <p:cNvSpPr txBox="1"/>
          <p:nvPr/>
        </p:nvSpPr>
        <p:spPr>
          <a:xfrm>
            <a:off x="322039" y="5133705"/>
            <a:ext cx="3535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비만으로 인한 당뇨와 고혈압 환자가 증가함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hlinkClick r:id="rId8"/>
            <a:extLst>
              <a:ext uri="{FF2B5EF4-FFF2-40B4-BE49-F238E27FC236}">
                <a16:creationId xmlns:a16="http://schemas.microsoft.com/office/drawing/2014/main" id="{0DA1E490-6995-82E2-0C16-DAB3B5CA4C1E}"/>
              </a:ext>
            </a:extLst>
          </p:cNvPr>
          <p:cNvSpPr txBox="1"/>
          <p:nvPr/>
        </p:nvSpPr>
        <p:spPr>
          <a:xfrm>
            <a:off x="1289653" y="3014255"/>
            <a:ext cx="16002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YTN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신윤정 기자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6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hlinkClick r:id="rId9"/>
            <a:extLst>
              <a:ext uri="{FF2B5EF4-FFF2-40B4-BE49-F238E27FC236}">
                <a16:creationId xmlns:a16="http://schemas.microsoft.com/office/drawing/2014/main" id="{E2B20DCB-5020-F807-49F7-7F9E198839A3}"/>
              </a:ext>
            </a:extLst>
          </p:cNvPr>
          <p:cNvSpPr txBox="1"/>
          <p:nvPr/>
        </p:nvSpPr>
        <p:spPr>
          <a:xfrm>
            <a:off x="5159686" y="4863506"/>
            <a:ext cx="18368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질병관리청 국가건강정보포털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건강정보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비만</a:t>
            </a:r>
          </a:p>
        </p:txBody>
      </p:sp>
      <p:pic>
        <p:nvPicPr>
          <p:cNvPr id="1026" name="Picture 2" descr="제공=힘찬병원">
            <a:extLst>
              <a:ext uri="{FF2B5EF4-FFF2-40B4-BE49-F238E27FC236}">
                <a16:creationId xmlns:a16="http://schemas.microsoft.com/office/drawing/2014/main" id="{CB2008AF-E025-86B8-85FA-73C17B2D2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356" y="1884839"/>
            <a:ext cx="2307998" cy="157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D002D5-F2CA-E10D-2535-132BB59AFDE9}"/>
              </a:ext>
            </a:extLst>
          </p:cNvPr>
          <p:cNvSpPr txBox="1"/>
          <p:nvPr/>
        </p:nvSpPr>
        <p:spPr>
          <a:xfrm>
            <a:off x="8338056" y="3499403"/>
            <a:ext cx="3210598" cy="1209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젊은 층 고혈압이 증가하는 원인으로 비만과 스트레스를 꼽는다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국민관심질병통계에 따르면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2021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20~30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비만 환자는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대비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65.5%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 증가했다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비만으로 혈액 내 인슐린 농도가 증가되거나 스트레스를 받으면 교감신경 활성도가 증가해 혈관을 수축시켜 혈액이 원활하게 흐르는 것을 방해해 혈압을 높인다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문제는 </a:t>
            </a:r>
            <a:r>
              <a:rPr lang="ko-KR" altLang="en-US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고혈압 환자 증가세에 따라 합병증인 심혈관질환과 뇌혈관질환 유병률도 함께 늘고 있다는 점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20~30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연령대의 심혈관질환 환자 수는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대비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39.7%,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뇌혈관질환은 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23.1%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증가했다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모두 평균 증가율보다 높은 수치다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고혈압으로 인해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심장벽이 두꺼워지고 심장이 커지는 심부전증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협심증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심금경색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심장마비가 발생할 수 있다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 뇌혈관이 터지거나 막혀서 발생하는 뇌졸중을 일으키기도 한다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때문에 혈압이 올라가면 각종 합병증으로 인한 사망 위험이 높아지기 때문에 조기에 발견하고 관리해야 한다</a:t>
            </a:r>
            <a:r>
              <a:rPr lang="en-US" altLang="ko-KR" sz="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1" name="TextBox 20">
            <a:hlinkClick r:id="rId11"/>
            <a:extLst>
              <a:ext uri="{FF2B5EF4-FFF2-40B4-BE49-F238E27FC236}">
                <a16:creationId xmlns:a16="http://schemas.microsoft.com/office/drawing/2014/main" id="{4C0D31DE-7C1B-84C6-DC2A-F47956FCC581}"/>
              </a:ext>
            </a:extLst>
          </p:cNvPr>
          <p:cNvSpPr txBox="1"/>
          <p:nvPr/>
        </p:nvSpPr>
        <p:spPr>
          <a:xfrm>
            <a:off x="9274697" y="4893748"/>
            <a:ext cx="13373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NEWSIS 2023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6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hlinkClick r:id="rId11"/>
            <a:extLst>
              <a:ext uri="{FF2B5EF4-FFF2-40B4-BE49-F238E27FC236}">
                <a16:creationId xmlns:a16="http://schemas.microsoft.com/office/drawing/2014/main" id="{89A88F29-DCA0-E44E-DFAB-0682205BBA64}"/>
              </a:ext>
            </a:extLst>
          </p:cNvPr>
          <p:cNvSpPr txBox="1"/>
          <p:nvPr/>
        </p:nvSpPr>
        <p:spPr>
          <a:xfrm>
            <a:off x="11061801" y="3300500"/>
            <a:ext cx="7233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힘찬병원</a:t>
            </a:r>
            <a:endParaRPr lang="en-US" altLang="ko-KR" sz="600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438ABE-1E86-6524-C24A-81BAD34D5F42}"/>
              </a:ext>
            </a:extLst>
          </p:cNvPr>
          <p:cNvSpPr/>
          <p:nvPr/>
        </p:nvSpPr>
        <p:spPr>
          <a:xfrm>
            <a:off x="8016749" y="5090342"/>
            <a:ext cx="3853212" cy="3733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BC96F-5B03-EDE6-3D14-C1432BB5DA6E}"/>
              </a:ext>
            </a:extLst>
          </p:cNvPr>
          <p:cNvSpPr txBox="1"/>
          <p:nvPr/>
        </p:nvSpPr>
        <p:spPr>
          <a:xfrm>
            <a:off x="8016749" y="5144713"/>
            <a:ext cx="3853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비만</a:t>
            </a:r>
            <a:r>
              <a:rPr lang="en-US" altLang="ko-KR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스트레스로 인한 고혈압이 합병증을 유발함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4686B8-A64F-93FD-35E6-623C39733154}"/>
              </a:ext>
            </a:extLst>
          </p:cNvPr>
          <p:cNvSpPr/>
          <p:nvPr/>
        </p:nvSpPr>
        <p:spPr>
          <a:xfrm>
            <a:off x="5033551" y="5077202"/>
            <a:ext cx="2089126" cy="3733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4EC1A-22FC-EED7-41A8-F8C2D1C2F971}"/>
              </a:ext>
            </a:extLst>
          </p:cNvPr>
          <p:cNvSpPr txBox="1"/>
          <p:nvPr/>
        </p:nvSpPr>
        <p:spPr>
          <a:xfrm>
            <a:off x="5168208" y="5128870"/>
            <a:ext cx="1819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비만은 합병증 유발함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D60F841-7164-99D4-E246-B603734D3750}"/>
              </a:ext>
            </a:extLst>
          </p:cNvPr>
          <p:cNvSpPr/>
          <p:nvPr/>
        </p:nvSpPr>
        <p:spPr>
          <a:xfrm>
            <a:off x="3818086" y="3429725"/>
            <a:ext cx="453478" cy="5241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B705044-D73A-756B-0848-07C80BD10D5D}"/>
              </a:ext>
            </a:extLst>
          </p:cNvPr>
          <p:cNvSpPr/>
          <p:nvPr/>
        </p:nvSpPr>
        <p:spPr>
          <a:xfrm flipH="1">
            <a:off x="7892171" y="3429725"/>
            <a:ext cx="453478" cy="5241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ECD07-B66A-5CED-8672-582224CBB2FE}"/>
              </a:ext>
            </a:extLst>
          </p:cNvPr>
          <p:cNvSpPr txBox="1"/>
          <p:nvPr/>
        </p:nvSpPr>
        <p:spPr>
          <a:xfrm>
            <a:off x="4454866" y="2212317"/>
            <a:ext cx="327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비만으로 인한 합병증 종류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91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10" grpId="0"/>
      <p:bldP spid="26" grpId="0" animBg="1"/>
      <p:bldP spid="25" grpId="0"/>
      <p:bldP spid="28" grpId="0" animBg="1"/>
      <p:bldP spid="2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62620CE-6402-DD68-3D42-FBA2A93686FD}"/>
              </a:ext>
            </a:extLst>
          </p:cNvPr>
          <p:cNvSpPr/>
          <p:nvPr/>
        </p:nvSpPr>
        <p:spPr>
          <a:xfrm>
            <a:off x="7097376" y="1677600"/>
            <a:ext cx="4940972" cy="3480126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01D4664-C4D3-047B-9337-D3D12EC2E10F}"/>
              </a:ext>
            </a:extLst>
          </p:cNvPr>
          <p:cNvSpPr/>
          <p:nvPr/>
        </p:nvSpPr>
        <p:spPr>
          <a:xfrm>
            <a:off x="153652" y="1677600"/>
            <a:ext cx="6749950" cy="3480126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AD842-6C4A-D229-4B3B-4130C56DB393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이는 소아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청소년에게도 큰 영향을 주는데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 · ·.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262A0-360F-D880-B282-04D7D625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9" y="2156068"/>
            <a:ext cx="2932736" cy="1011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3AA7D4-EB5D-4827-E558-5F6B16E523F8}"/>
              </a:ext>
            </a:extLst>
          </p:cNvPr>
          <p:cNvSpPr txBox="1"/>
          <p:nvPr/>
        </p:nvSpPr>
        <p:spPr>
          <a:xfrm>
            <a:off x="347427" y="3225336"/>
            <a:ext cx="2637246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초등학생의 비만도는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년간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 이상 증가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하였으며 코로나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지난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년간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4.5%p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증가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B8221E-F86B-ACB1-6851-82D10928EDE5}"/>
              </a:ext>
            </a:extLst>
          </p:cNvPr>
          <p:cNvSpPr txBox="1"/>
          <p:nvPr/>
        </p:nvSpPr>
        <p:spPr>
          <a:xfrm>
            <a:off x="503089" y="1902152"/>
            <a:ext cx="23259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소아청소년 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 중 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명은 ‘비만’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ADB3F9-F5BF-8922-C10C-BB7D6B50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76" y="2273638"/>
            <a:ext cx="2650960" cy="900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41D50D-F88B-E1D6-2741-92F8A2BF328B}"/>
              </a:ext>
            </a:extLst>
          </p:cNvPr>
          <p:cNvSpPr txBox="1"/>
          <p:nvPr/>
        </p:nvSpPr>
        <p:spPr>
          <a:xfrm>
            <a:off x="2984673" y="1898511"/>
            <a:ext cx="39215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&lt;2019</a:t>
            </a:r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대비 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</a:t>
            </a:r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주 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 이상 패스트푸드 섭취율 증감 현황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DB92A-C288-C4EC-B352-36A9D971F8AB}"/>
              </a:ext>
            </a:extLst>
          </p:cNvPr>
          <p:cNvSpPr txBox="1"/>
          <p:nvPr/>
        </p:nvSpPr>
        <p:spPr>
          <a:xfrm>
            <a:off x="3129521" y="3228559"/>
            <a:ext cx="3631871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년에는 초등학생 패스트푸드 섭취율은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68.59%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였으나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년에는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74.36%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5.77% 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증가하여 중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고등학생보다 더 많이 증가하였다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2520F1-CE5A-431F-018B-59C10DA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039" y="2210064"/>
            <a:ext cx="2943868" cy="16181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183C82-C66A-3456-F251-4CAC5E102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632" y="2151064"/>
            <a:ext cx="2001716" cy="1677114"/>
          </a:xfrm>
          <a:prstGeom prst="rect">
            <a:avLst/>
          </a:prstGeom>
        </p:spPr>
      </p:pic>
      <p:sp>
        <p:nvSpPr>
          <p:cNvPr id="31" name="TextBox 30">
            <a:hlinkClick r:id="rId6"/>
            <a:extLst>
              <a:ext uri="{FF2B5EF4-FFF2-40B4-BE49-F238E27FC236}">
                <a16:creationId xmlns:a16="http://schemas.microsoft.com/office/drawing/2014/main" id="{A9243952-5D44-8DB8-00A0-2E0E97DB904F}"/>
              </a:ext>
            </a:extLst>
          </p:cNvPr>
          <p:cNvSpPr txBox="1"/>
          <p:nvPr/>
        </p:nvSpPr>
        <p:spPr>
          <a:xfrm>
            <a:off x="252846" y="4796195"/>
            <a:ext cx="169727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청년의사 곽성준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32" name="TextBox 31">
            <a:hlinkClick r:id="rId7"/>
            <a:extLst>
              <a:ext uri="{FF2B5EF4-FFF2-40B4-BE49-F238E27FC236}">
                <a16:creationId xmlns:a16="http://schemas.microsoft.com/office/drawing/2014/main" id="{1867D884-79BB-F26E-EE9B-7532B23FDD09}"/>
              </a:ext>
            </a:extLst>
          </p:cNvPr>
          <p:cNvSpPr txBox="1"/>
          <p:nvPr/>
        </p:nvSpPr>
        <p:spPr>
          <a:xfrm>
            <a:off x="3845373" y="3158891"/>
            <a:ext cx="220016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교육부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학년 학생 건강검사 표본통계 결과 발표자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A157E-D879-8BD1-316D-5137C45010F3}"/>
              </a:ext>
            </a:extLst>
          </p:cNvPr>
          <p:cNvSpPr/>
          <p:nvPr/>
        </p:nvSpPr>
        <p:spPr>
          <a:xfrm>
            <a:off x="3127839" y="4165717"/>
            <a:ext cx="3632597" cy="6355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257692-F277-82E7-CD27-CFFD17C392E2}"/>
              </a:ext>
            </a:extLst>
          </p:cNvPr>
          <p:cNvSpPr txBox="1"/>
          <p:nvPr/>
        </p:nvSpPr>
        <p:spPr>
          <a:xfrm>
            <a:off x="3127839" y="4352700"/>
            <a:ext cx="3632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초등학생의 패스트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푸드 </a:t>
            </a:r>
            <a:r>
              <a:rPr lang="ko-KR" altLang="en-US" sz="105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섭취율 증가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인한 </a:t>
            </a:r>
            <a:r>
              <a:rPr lang="ko-KR" altLang="en-US" sz="105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비만 급증</a:t>
            </a:r>
            <a:endParaRPr lang="ko-KR" altLang="en-US" sz="10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hlinkClick r:id="rId8"/>
            <a:extLst>
              <a:ext uri="{FF2B5EF4-FFF2-40B4-BE49-F238E27FC236}">
                <a16:creationId xmlns:a16="http://schemas.microsoft.com/office/drawing/2014/main" id="{1F6AC5A3-5360-BBB4-6B34-D496B85D6D35}"/>
              </a:ext>
            </a:extLst>
          </p:cNvPr>
          <p:cNvSpPr txBox="1"/>
          <p:nvPr/>
        </p:nvSpPr>
        <p:spPr>
          <a:xfrm>
            <a:off x="7218172" y="2025398"/>
            <a:ext cx="178581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YTN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사이언스 이동은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40" name="TextBox 39">
            <a:hlinkClick r:id="rId9"/>
            <a:extLst>
              <a:ext uri="{FF2B5EF4-FFF2-40B4-BE49-F238E27FC236}">
                <a16:creationId xmlns:a16="http://schemas.microsoft.com/office/drawing/2014/main" id="{97C7DF80-8E21-C34E-516B-68CA311DC512}"/>
              </a:ext>
            </a:extLst>
          </p:cNvPr>
          <p:cNvSpPr txBox="1"/>
          <p:nvPr/>
        </p:nvSpPr>
        <p:spPr>
          <a:xfrm>
            <a:off x="11211655" y="3680874"/>
            <a:ext cx="826693" cy="186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병원간호사회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0FC9C8B-071F-AC99-1ED5-CA0D8296E437}"/>
              </a:ext>
            </a:extLst>
          </p:cNvPr>
          <p:cNvSpPr/>
          <p:nvPr/>
        </p:nvSpPr>
        <p:spPr>
          <a:xfrm>
            <a:off x="7750639" y="4165717"/>
            <a:ext cx="3632597" cy="6355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D3F97-83AC-5412-E428-0CD2A5106016}"/>
              </a:ext>
            </a:extLst>
          </p:cNvPr>
          <p:cNvSpPr txBox="1"/>
          <p:nvPr/>
        </p:nvSpPr>
        <p:spPr>
          <a:xfrm>
            <a:off x="7750639" y="4345006"/>
            <a:ext cx="3632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 비만은 성인 비만으로 이어질 가능성이 높음</a:t>
            </a:r>
            <a:endParaRPr lang="ko-KR" altLang="en-US" sz="12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더하기 기호 43">
            <a:extLst>
              <a:ext uri="{FF2B5EF4-FFF2-40B4-BE49-F238E27FC236}">
                <a16:creationId xmlns:a16="http://schemas.microsoft.com/office/drawing/2014/main" id="{C8AA1C31-C877-A3A4-A0E2-0C454603ED2E}"/>
              </a:ext>
            </a:extLst>
          </p:cNvPr>
          <p:cNvSpPr/>
          <p:nvPr/>
        </p:nvSpPr>
        <p:spPr>
          <a:xfrm>
            <a:off x="6621928" y="3025436"/>
            <a:ext cx="784454" cy="784454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A762752-0AB9-B3BC-F6B8-2E757388BB87}"/>
              </a:ext>
            </a:extLst>
          </p:cNvPr>
          <p:cNvSpPr/>
          <p:nvPr/>
        </p:nvSpPr>
        <p:spPr>
          <a:xfrm>
            <a:off x="1995091" y="5378637"/>
            <a:ext cx="8201816" cy="12326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초등학생의 패스트푸드 </a:t>
            </a:r>
            <a:r>
              <a:rPr lang="ko-KR" altLang="en-US" sz="1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섭취율 증가로 인해 소아 비만이 급증</a:t>
            </a:r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</a:t>
            </a:r>
            <a:r>
              <a:rPr lang="ko-KR" altLang="en-US" sz="1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합병증</a:t>
            </a:r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lang="ko-KR" altLang="en-US" sz="18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성인 비만</a:t>
            </a:r>
            <a:r>
              <a:rPr lang="ko-KR" altLang="en-US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이어질 가능성이 높아졌다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48" name="같음 기호 47">
            <a:extLst>
              <a:ext uri="{FF2B5EF4-FFF2-40B4-BE49-F238E27FC236}">
                <a16:creationId xmlns:a16="http://schemas.microsoft.com/office/drawing/2014/main" id="{9E2D398D-115D-4E8B-298E-A6A61295D964}"/>
              </a:ext>
            </a:extLst>
          </p:cNvPr>
          <p:cNvSpPr/>
          <p:nvPr/>
        </p:nvSpPr>
        <p:spPr>
          <a:xfrm rot="5400000">
            <a:off x="5696024" y="4932887"/>
            <a:ext cx="799950" cy="789048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5349D-359A-484A-DB36-D69D34F06B14}"/>
              </a:ext>
            </a:extLst>
          </p:cNvPr>
          <p:cNvSpPr txBox="1"/>
          <p:nvPr/>
        </p:nvSpPr>
        <p:spPr>
          <a:xfrm>
            <a:off x="7168715" y="1814258"/>
            <a:ext cx="311016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성인까지 이어지는 어린이 비만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…"</a:t>
            </a:r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식습관이 중요</a:t>
            </a:r>
            <a:r>
              <a:rPr lang="en-US" altLang="ko-KR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"</a:t>
            </a:r>
            <a:endParaRPr lang="ko-KR" altLang="en-US" sz="105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71061-1718-8C09-93EC-BC82E1D792A1}"/>
              </a:ext>
            </a:extLst>
          </p:cNvPr>
          <p:cNvSpPr txBox="1"/>
          <p:nvPr/>
        </p:nvSpPr>
        <p:spPr>
          <a:xfrm>
            <a:off x="10245350" y="1814258"/>
            <a:ext cx="1584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i="0" dirty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소아 비만이 미치는 영향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6260FA-1331-61CA-D99C-18D38FFAE7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790" y="4012334"/>
            <a:ext cx="2700762" cy="77425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2ADA1-DF28-5050-235C-961721CC9506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비만율이 급증한 원인이 무엇인지 조사한 결과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494E35-BEF6-075C-FEAF-A6E99D6AC1CF}"/>
              </a:ext>
            </a:extLst>
          </p:cNvPr>
          <p:cNvSpPr/>
          <p:nvPr/>
        </p:nvSpPr>
        <p:spPr>
          <a:xfrm>
            <a:off x="217150" y="1677600"/>
            <a:ext cx="3834148" cy="3838202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56CA2-61CB-9C3E-D8C6-22B350ED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7" y="2189263"/>
            <a:ext cx="1985141" cy="1125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533C8-873A-6148-AE85-66C131C6F32A}"/>
              </a:ext>
            </a:extLst>
          </p:cNvPr>
          <p:cNvSpPr txBox="1"/>
          <p:nvPr/>
        </p:nvSpPr>
        <p:spPr>
          <a:xfrm>
            <a:off x="2541816" y="2154728"/>
            <a:ext cx="1353886" cy="998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대비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배달 앱 이용 건수는 약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29% 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 금액은 </a:t>
            </a:r>
            <a:r>
              <a:rPr lang="en-US" altLang="ko-KR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35%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하였다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64C22C8B-B4A3-41D7-AD5C-DBB4174B3CC1}"/>
              </a:ext>
            </a:extLst>
          </p:cNvPr>
          <p:cNvSpPr txBox="1"/>
          <p:nvPr/>
        </p:nvSpPr>
        <p:spPr>
          <a:xfrm>
            <a:off x="356104" y="5303836"/>
            <a:ext cx="276735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하나은행 하나금융경영연구소 「배달 앱 이용 현황과 메뉴 유형별 수요 특성」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CD434A-1C3E-59D4-2971-AFB877C640AD}"/>
              </a:ext>
            </a:extLst>
          </p:cNvPr>
          <p:cNvSpPr/>
          <p:nvPr/>
        </p:nvSpPr>
        <p:spPr>
          <a:xfrm>
            <a:off x="8140702" y="1677600"/>
            <a:ext cx="3834148" cy="3838202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9CF5C-8171-F608-7FC7-99D2EB2B8A0E}"/>
              </a:ext>
            </a:extLst>
          </p:cNvPr>
          <p:cNvSpPr txBox="1"/>
          <p:nvPr/>
        </p:nvSpPr>
        <p:spPr>
          <a:xfrm>
            <a:off x="8216901" y="1666479"/>
            <a:ext cx="3681749" cy="292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코로나에 ‘확찐 男’ 확 늘었다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이민아 기자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신종 코로나 바이러스 감염증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외부 활동이 줄어들면서 지난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우리 국민의 비만율이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전보다 큰 폭으로 늘어난 것으로 조사됐다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중에서도 여성에 비해 남성의 비만율이 급격히 증가한 것으로 나타났다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19~29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30~39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비만율은 전년대비 급격히 증가했다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통계청은 “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인해 재택근무와 원격학습의 증가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외부활동이나 운동시설 이용 제약으로 인한 활동량 감소가 비만율 증가로 나타났을 수 있다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”고 설명했다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3AFAFAE2-C874-3BC8-F7DC-111FF7723BB1}"/>
              </a:ext>
            </a:extLst>
          </p:cNvPr>
          <p:cNvSpPr txBox="1"/>
          <p:nvPr/>
        </p:nvSpPr>
        <p:spPr>
          <a:xfrm>
            <a:off x="10186561" y="4583992"/>
            <a:ext cx="17628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Chosun Biz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이민아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FFDBFC-61AD-7388-09CD-2F3146210AA2}"/>
              </a:ext>
            </a:extLst>
          </p:cNvPr>
          <p:cNvSpPr/>
          <p:nvPr/>
        </p:nvSpPr>
        <p:spPr>
          <a:xfrm>
            <a:off x="5060369" y="2734141"/>
            <a:ext cx="1968500" cy="19685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</a:t>
            </a:r>
            <a:r>
              <a:rPr lang="en-US" altLang="ko-KR" sz="105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105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 동안 </a:t>
            </a:r>
            <a:r>
              <a:rPr lang="ko-KR" altLang="en-US" sz="9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활동량 감소</a:t>
            </a:r>
            <a:r>
              <a:rPr lang="en-US" altLang="ko-KR" sz="9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9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 음식 섭취량 증가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873012-10BE-5BE9-F27C-D7F1975C1D12}"/>
              </a:ext>
            </a:extLst>
          </p:cNvPr>
          <p:cNvCxnSpPr>
            <a:cxnSpLocks/>
            <a:stCxn id="5" idx="3"/>
            <a:endCxn id="16" idx="2"/>
          </p:cNvCxnSpPr>
          <p:nvPr/>
        </p:nvCxnSpPr>
        <p:spPr>
          <a:xfrm>
            <a:off x="4051298" y="3596701"/>
            <a:ext cx="1009071" cy="12169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DDAEA5-23E9-487E-C02F-63AED32ED199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>
            <a:off x="7028869" y="3596701"/>
            <a:ext cx="1111833" cy="12169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D5FE68-130A-6BE5-DA16-CA73B31AB7FB}"/>
              </a:ext>
            </a:extLst>
          </p:cNvPr>
          <p:cNvSpPr txBox="1"/>
          <p:nvPr/>
        </p:nvSpPr>
        <p:spPr>
          <a:xfrm>
            <a:off x="0" y="6065398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유행으로 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활동량이 감소하고 인스턴트</a:t>
            </a:r>
            <a:r>
              <a:rPr lang="en-US" altLang="ko-KR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4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 음식 섭취량이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증가했기 때문이었다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E0C5D9-84DD-99FA-5488-D2412AB5CB33}"/>
              </a:ext>
            </a:extLst>
          </p:cNvPr>
          <p:cNvSpPr/>
          <p:nvPr/>
        </p:nvSpPr>
        <p:spPr>
          <a:xfrm>
            <a:off x="324517" y="4927282"/>
            <a:ext cx="3632597" cy="35867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7BD098-6D3E-DDCA-1573-52B6249C281F}"/>
              </a:ext>
            </a:extLst>
          </p:cNvPr>
          <p:cNvSpPr txBox="1"/>
          <p:nvPr/>
        </p:nvSpPr>
        <p:spPr>
          <a:xfrm>
            <a:off x="324517" y="4987770"/>
            <a:ext cx="3632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코로나</a:t>
            </a:r>
            <a:r>
              <a:rPr lang="en-US" altLang="ko-KR" sz="9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동안 배달 앱 이용 건수가 급증</a:t>
            </a:r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 음식 섭취량 증가</a:t>
            </a:r>
            <a:endParaRPr lang="ko-KR" altLang="en-US" sz="9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B34D86-B2F0-9B70-BC54-7DE4DBAFD679}"/>
              </a:ext>
            </a:extLst>
          </p:cNvPr>
          <p:cNvSpPr/>
          <p:nvPr/>
        </p:nvSpPr>
        <p:spPr>
          <a:xfrm>
            <a:off x="8234886" y="4927282"/>
            <a:ext cx="3632597" cy="35867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EA05F-6751-503C-3378-6F528E83DD00}"/>
              </a:ext>
            </a:extLst>
          </p:cNvPr>
          <p:cNvSpPr txBox="1"/>
          <p:nvPr/>
        </p:nvSpPr>
        <p:spPr>
          <a:xfrm>
            <a:off x="8234886" y="4964687"/>
            <a:ext cx="3632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활동량 감소로 인해 비만율 증가</a:t>
            </a:r>
            <a:endParaRPr lang="ko-KR" altLang="en-US" sz="12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8F4FB-A634-A044-E932-651AD18C35CB}"/>
              </a:ext>
            </a:extLst>
          </p:cNvPr>
          <p:cNvSpPr txBox="1"/>
          <p:nvPr/>
        </p:nvSpPr>
        <p:spPr>
          <a:xfrm>
            <a:off x="293350" y="1824697"/>
            <a:ext cx="22150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월별 이용건수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금액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전국 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</a:t>
            </a:r>
            <a:r>
              <a:rPr lang="ko-KR" altLang="en-US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시도</a:t>
            </a:r>
            <a:r>
              <a:rPr lang="en-US" altLang="ko-KR" sz="1050" b="1" dirty="0">
                <a:solidFill>
                  <a:srgbClr val="22222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050" b="1" i="0" dirty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A11A6F-7E57-6021-CA56-B21969179515}"/>
              </a:ext>
            </a:extLst>
          </p:cNvPr>
          <p:cNvSpPr txBox="1"/>
          <p:nvPr/>
        </p:nvSpPr>
        <p:spPr>
          <a:xfrm>
            <a:off x="1244793" y="2032397"/>
            <a:ext cx="117431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 </a:t>
            </a:r>
            <a:r>
              <a:rPr lang="en-US" altLang="ko-KR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‘19</a:t>
            </a:r>
            <a:r>
              <a:rPr lang="ko-KR" altLang="en-US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’21</a:t>
            </a:r>
            <a:r>
              <a:rPr lang="ko-KR" altLang="en-US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b="1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00" b="1" i="0" dirty="0">
              <a:solidFill>
                <a:srgbClr val="2222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4BF87C-BB64-6E71-24B7-702E0EB81516}"/>
              </a:ext>
            </a:extLst>
          </p:cNvPr>
          <p:cNvSpPr txBox="1"/>
          <p:nvPr/>
        </p:nvSpPr>
        <p:spPr>
          <a:xfrm>
            <a:off x="299940" y="3314751"/>
            <a:ext cx="368174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코로나에 외식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 늘며 비만 증가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국민 영양상태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빨간불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조민정 기자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보건복지부에 따르면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식료품비 중 외식이 차지하는 비중은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43.7%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55.9%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늘었고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채소와 같은 신선 농산물 비중은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30.1%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18.4%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크게 줄었다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또한 보건산업진흥원의 조사에 따르면 </a:t>
            </a:r>
            <a:r>
              <a:rPr lang="ko-KR" altLang="en-US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코로나</a:t>
            </a:r>
            <a:r>
              <a:rPr lang="en-US" altLang="ko-KR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이후 간편식 섭취가 증가했다는 응답이 </a:t>
            </a:r>
            <a:r>
              <a:rPr lang="en-US" altLang="ko-KR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57.5%, </a:t>
            </a:r>
            <a:r>
              <a:rPr lang="ko-KR" altLang="en-US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배달 음식 섭취가 늘었다는 응답이 </a:t>
            </a:r>
            <a:r>
              <a:rPr lang="en-US" altLang="ko-KR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71.2%</a:t>
            </a:r>
            <a:r>
              <a:rPr lang="ko-KR" altLang="en-US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달했다</a:t>
            </a:r>
            <a:r>
              <a:rPr lang="en-US" altLang="ko-KR" sz="9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8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>
            <a:hlinkClick r:id="rId5"/>
            <a:extLst>
              <a:ext uri="{FF2B5EF4-FFF2-40B4-BE49-F238E27FC236}">
                <a16:creationId xmlns:a16="http://schemas.microsoft.com/office/drawing/2014/main" id="{9BA10BDC-3FFF-3F9A-8068-21C97AC092A5}"/>
              </a:ext>
            </a:extLst>
          </p:cNvPr>
          <p:cNvSpPr txBox="1"/>
          <p:nvPr/>
        </p:nvSpPr>
        <p:spPr>
          <a:xfrm>
            <a:off x="2132813" y="3623431"/>
            <a:ext cx="17628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연합뉴스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조민정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3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9" grpId="0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2E6225-E28F-44D6-004B-5491A0CAF2AB}"/>
              </a:ext>
            </a:extLst>
          </p:cNvPr>
          <p:cNvSpPr/>
          <p:nvPr/>
        </p:nvSpPr>
        <p:spPr>
          <a:xfrm>
            <a:off x="3359776" y="1677600"/>
            <a:ext cx="5472448" cy="3744632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A8E82-BC61-DBCF-A0D8-852167C331CC}"/>
              </a:ext>
            </a:extLst>
          </p:cNvPr>
          <p:cNvSpPr txBox="1"/>
          <p:nvPr/>
        </p:nvSpPr>
        <p:spPr>
          <a:xfrm>
            <a:off x="0" y="8568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코로나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인한 문제는 이 뿐만이 아니었는데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 · ·.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FA41C-0A1C-8A56-668C-365B8ECB4F12}"/>
              </a:ext>
            </a:extLst>
          </p:cNvPr>
          <p:cNvSpPr txBox="1"/>
          <p:nvPr/>
        </p:nvSpPr>
        <p:spPr>
          <a:xfrm>
            <a:off x="3454399" y="2164136"/>
            <a:ext cx="5283200" cy="2407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하남시 위례에 거주하는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박모씨는 요즘 고민에 빠졌다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초등학교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학년인 딸이 학교생활에 어려움을 겪기 때문이다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초등학교 입학 이후 주로 원격수업으로 보낸 박씨의 딸은 아침마다 학교에 가기 싫다고 투정을 부리거나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친구들과 다퉜다며 자주 짜증을 보이는 상황이다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장기화로 초등학생들의 심신 건강에 비상이 걸렸다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한창 단체 생활을 시작해야 할 시기에 몇 차례에 걸친 개학 연기와 불규칙한 등교를 경험하면서 </a:t>
            </a:r>
            <a:r>
              <a:rPr lang="ko-KR" altLang="en-US" sz="105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학교생활 적응이 어려워진 탓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입학 후 학교에 적응하고 사회성을 기르는 단계인 초등학교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학년을 원격수업으로 보낸 초등학교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학년들이 대표적이다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교사들이 현장에서 느끼는 변화도 크다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경기도 하남시에서 초등학교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학년 담임을 맡은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신모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교사는 아이들의 사회성 부족과 생활 패턴이 변화되었다고 설명했다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제때 등교하는 것을 어려워하고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교우 관계를 힘들어하는 학생들도 많아졌다고 한다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모둠 활동 경험이 적어 양보하고 배려하는 태도를 이해하기 어려워하는 모양새다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214C5-A186-B8B8-74BA-3115861C09D8}"/>
              </a:ext>
            </a:extLst>
          </p:cNvPr>
          <p:cNvSpPr txBox="1"/>
          <p:nvPr/>
        </p:nvSpPr>
        <p:spPr>
          <a:xfrm>
            <a:off x="3600115" y="1809294"/>
            <a:ext cx="3771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비대면 수업 후유증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등교 거부하는 아이들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0D0A01-8A56-616E-2CFE-C9DAEA4F19F3}"/>
              </a:ext>
            </a:extLst>
          </p:cNvPr>
          <p:cNvSpPr/>
          <p:nvPr/>
        </p:nvSpPr>
        <p:spPr>
          <a:xfrm>
            <a:off x="9574547" y="2521017"/>
            <a:ext cx="2463801" cy="1834094"/>
          </a:xfrm>
          <a:prstGeom prst="roundRect">
            <a:avLst>
              <a:gd name="adj" fmla="val 7544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1BA28-922D-B00D-B03D-AEC9A0C8954D}"/>
              </a:ext>
            </a:extLst>
          </p:cNvPr>
          <p:cNvSpPr txBox="1"/>
          <p:nvPr/>
        </p:nvSpPr>
        <p:spPr>
          <a:xfrm>
            <a:off x="0" y="60653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장기화된 비대면 수업으로 대면활동에 적응하지 못하는 아이들이 늘었다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3C4ADDB3-2BB9-B256-E080-55B84ADD5A7F}"/>
              </a:ext>
            </a:extLst>
          </p:cNvPr>
          <p:cNvSpPr txBox="1"/>
          <p:nvPr/>
        </p:nvSpPr>
        <p:spPr>
          <a:xfrm>
            <a:off x="7066600" y="2087325"/>
            <a:ext cx="166211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주간조선 김혜인 기자 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6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F26AF-4422-87AE-01AA-2822EC0FB008}"/>
              </a:ext>
            </a:extLst>
          </p:cNvPr>
          <p:cNvSpPr txBox="1"/>
          <p:nvPr/>
        </p:nvSpPr>
        <p:spPr>
          <a:xfrm>
            <a:off x="9574546" y="2715558"/>
            <a:ext cx="2463801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교육부가 지난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발표한 ‘코로나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장기화가 학생정신건강에 미친 영향’ 조사 결과에 따르면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초등학생 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중 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명이 우울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불안을 경험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것으로 드러남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277A7C3-E19A-3F37-49A9-EBC55B51E392}"/>
              </a:ext>
            </a:extLst>
          </p:cNvPr>
          <p:cNvSpPr/>
          <p:nvPr/>
        </p:nvSpPr>
        <p:spPr>
          <a:xfrm>
            <a:off x="8976646" y="3175988"/>
            <a:ext cx="453478" cy="5241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364AE9-A03F-9A79-BD89-4584E4A65B9B}"/>
              </a:ext>
            </a:extLst>
          </p:cNvPr>
          <p:cNvSpPr/>
          <p:nvPr/>
        </p:nvSpPr>
        <p:spPr>
          <a:xfrm>
            <a:off x="364830" y="2453813"/>
            <a:ext cx="1968500" cy="19685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아이들의 정신</a:t>
            </a:r>
            <a:r>
              <a:rPr lang="en-US" altLang="ko-KR" sz="11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11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심리적 문제와 대인관계에 문제가 생김</a:t>
            </a:r>
            <a:endParaRPr lang="ko-KR" altLang="en-US" sz="1000" dirty="0">
              <a:solidFill>
                <a:schemeClr val="accent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0C5E8C97-E79B-12B6-8EEC-ED1049A7DA64}"/>
              </a:ext>
            </a:extLst>
          </p:cNvPr>
          <p:cNvSpPr/>
          <p:nvPr/>
        </p:nvSpPr>
        <p:spPr>
          <a:xfrm>
            <a:off x="2513717" y="3152949"/>
            <a:ext cx="665671" cy="656599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D72B55-3735-D754-606D-881B8083A6B0}"/>
              </a:ext>
            </a:extLst>
          </p:cNvPr>
          <p:cNvSpPr/>
          <p:nvPr/>
        </p:nvSpPr>
        <p:spPr>
          <a:xfrm>
            <a:off x="4292401" y="4779944"/>
            <a:ext cx="3632597" cy="35867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99586-F0ED-46F7-8D00-4D2B3D309CDA}"/>
              </a:ext>
            </a:extLst>
          </p:cNvPr>
          <p:cNvSpPr txBox="1"/>
          <p:nvPr/>
        </p:nvSpPr>
        <p:spPr>
          <a:xfrm>
            <a:off x="4292401" y="4817349"/>
            <a:ext cx="3632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아이들이 대면 수업에 적응하지 못함</a:t>
            </a:r>
            <a:endParaRPr lang="ko-KR" altLang="en-US" sz="1200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9A50A-462A-4323-AA21-1C88CC58EB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08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4311</Words>
  <Application>Microsoft Office PowerPoint</Application>
  <PresentationFormat>와이드스크린</PresentationFormat>
  <Paragraphs>502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나눔고딕</vt:lpstr>
      <vt:lpstr>나눔고딕 ExtraBold</vt:lpstr>
      <vt:lpstr>나눔고딕 Light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정여원</dc:creator>
  <cp:lastModifiedBy>YUHAN</cp:lastModifiedBy>
  <cp:revision>70</cp:revision>
  <dcterms:created xsi:type="dcterms:W3CDTF">2023-05-15T16:13:08Z</dcterms:created>
  <dcterms:modified xsi:type="dcterms:W3CDTF">2023-06-21T04:13:54Z</dcterms:modified>
</cp:coreProperties>
</file>